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6"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1">
                  <a:lumOff val="13543"/>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3790"/>
            </a:srgbClr>
          </a:solidFill>
        </a:fill>
      </a:tcStyle>
    </a:band2H>
    <a:firstCol>
      <a:tcTxStyle b="off" i="off">
        <a:font>
          <a:latin typeface="Helvetica Neue Medium"/>
          <a:ea typeface="Helvetica Neue Medium"/>
          <a:cs typeface="Helvetica Neue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9D00"/>
          </a:solidFill>
        </a:fill>
      </a:tcStyle>
    </a:firstCol>
    <a:la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27002"/>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alpha val="63790"/>
            </a:srgb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E3E5E8"/>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62727"/>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42424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92"/>
  </p:normalViewPr>
  <p:slideViewPr>
    <p:cSldViewPr snapToGrid="0">
      <p:cViewPr varScale="1">
        <p:scale>
          <a:sx n="30" d="100"/>
          <a:sy n="30" d="100"/>
        </p:scale>
        <p:origin x="884"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6498" y="11839048"/>
            <a:ext cx="21971003" cy="636979"/>
          </a:xfrm>
          <a:prstGeom prst="rect">
            <a:avLst/>
          </a:prstGeom>
        </p:spPr>
        <p:txBody>
          <a:bodyPr lIns="45719" tIns="45719" rIns="45719" bIns="45719" anchor="b"/>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6500" y="7196865"/>
            <a:ext cx="21971000"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xfrm>
            <a:off x="12007748" y="13080999"/>
            <a:ext cx="368504"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6"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7" name="Body Level One…"/>
          <p:cNvSpPr txBox="1">
            <a:spLocks noGrp="1"/>
          </p:cNvSpPr>
          <p:nvPr>
            <p:ph type="body" idx="1" hasCustomPrompt="1"/>
          </p:nvPr>
        </p:nvSpPr>
        <p:spPr>
          <a:xfrm>
            <a:off x="1206500" y="935258"/>
            <a:ext cx="21971000" cy="7359063"/>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nchor="ct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Low angle black and white photo of a futuristic apartment building under a cloudy sky"/>
          <p:cNvSpPr>
            <a:spLocks noGrp="1"/>
          </p:cNvSpPr>
          <p:nvPr>
            <p:ph type="pic" idx="21"/>
          </p:nvPr>
        </p:nvSpPr>
        <p:spPr>
          <a:xfrm>
            <a:off x="-120802" y="1270000"/>
            <a:ext cx="16840201" cy="11226800"/>
          </a:xfrm>
          <a:prstGeom prst="rect">
            <a:avLst/>
          </a:prstGeom>
        </p:spPr>
        <p:txBody>
          <a:bodyPr lIns="91439" tIns="45719" rIns="91439" bIns="45719">
            <a:noAutofit/>
          </a:bodyPr>
          <a:lstStyle/>
          <a:p>
            <a:endParaRPr/>
          </a:p>
        </p:txBody>
      </p:sp>
      <p:sp>
        <p:nvSpPr>
          <p:cNvPr id="125" name="Black and white photo of the outside of a modern office building "/>
          <p:cNvSpPr>
            <a:spLocks noGrp="1"/>
          </p:cNvSpPr>
          <p:nvPr>
            <p:ph type="pic" sz="quarter" idx="22"/>
          </p:nvPr>
        </p:nvSpPr>
        <p:spPr>
          <a:xfrm>
            <a:off x="15443200" y="1270000"/>
            <a:ext cx="8102600" cy="5410200"/>
          </a:xfrm>
          <a:prstGeom prst="rect">
            <a:avLst/>
          </a:prstGeom>
        </p:spPr>
        <p:txBody>
          <a:bodyPr lIns="91439" tIns="45719" rIns="91439" bIns="45719">
            <a:noAutofit/>
          </a:bodyPr>
          <a:lstStyle/>
          <a:p>
            <a:endParaRPr/>
          </a:p>
        </p:txBody>
      </p:sp>
      <p:sp>
        <p:nvSpPr>
          <p:cNvPr id="126" name="Black and white photo of lattice-like, modern architecture on a building"/>
          <p:cNvSpPr>
            <a:spLocks noGrp="1"/>
          </p:cNvSpPr>
          <p:nvPr>
            <p:ph type="pic" sz="half" idx="23"/>
          </p:nvPr>
        </p:nvSpPr>
        <p:spPr>
          <a:xfrm>
            <a:off x="15811500" y="4876800"/>
            <a:ext cx="7366000" cy="98298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bg>
      <p:bgPr>
        <a:solidFill>
          <a:srgbClr val="000000"/>
        </a:solidFill>
        <a:effectLst/>
      </p:bgPr>
    </p:bg>
    <p:spTree>
      <p:nvGrpSpPr>
        <p:cNvPr id="1" name=""/>
        <p:cNvGrpSpPr/>
        <p:nvPr/>
      </p:nvGrpSpPr>
      <p:grpSpPr>
        <a:xfrm>
          <a:off x="0" y="0"/>
          <a:ext cx="0" cy="0"/>
          <a:chOff x="0" y="0"/>
          <a:chExt cx="0" cy="0"/>
        </a:xfrm>
      </p:grpSpPr>
      <p:sp>
        <p:nvSpPr>
          <p:cNvPr id="134" name="Low angle black and white photo of a modern building"/>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bg>
      <p:bgPr>
        <a:solidFill>
          <a:srgbClr val="000000"/>
        </a:solidFill>
        <a:effectLst/>
      </p:bgPr>
    </p:bg>
    <p:spTree>
      <p:nvGrpSpPr>
        <p:cNvPr id="1" name=""/>
        <p:cNvGrpSpPr/>
        <p:nvPr/>
      </p:nvGrpSpPr>
      <p:grpSpPr>
        <a:xfrm>
          <a:off x="0" y="0"/>
          <a:ext cx="0" cy="0"/>
          <a:chOff x="0" y="0"/>
          <a:chExt cx="0" cy="0"/>
        </a:xfrm>
      </p:grpSpPr>
      <p:sp>
        <p:nvSpPr>
          <p:cNvPr id="21" name="Black and white photo of light and shadows on a building"/>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44688"/>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 </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2"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3" name="Body Level One…"/>
          <p:cNvSpPr txBox="1">
            <a:spLocks noGrp="1"/>
          </p:cNvSpPr>
          <p:nvPr>
            <p:ph type="body" sz="quarter" idx="1" hasCustomPrompt="1"/>
          </p:nvPr>
        </p:nvSpPr>
        <p:spPr>
          <a:xfrm>
            <a:off x="1206500" y="7060576"/>
            <a:ext cx="9779000" cy="5382403"/>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4" name="Black and white photo of shadows cast on a concrete structure"/>
          <p:cNvSpPr>
            <a:spLocks noGrp="1"/>
          </p:cNvSpPr>
          <p:nvPr>
            <p:ph type="pic" idx="21"/>
          </p:nvPr>
        </p:nvSpPr>
        <p:spPr>
          <a:xfrm>
            <a:off x="9270652" y="1263650"/>
            <a:ext cx="16757661" cy="11188700"/>
          </a:xfrm>
          <a:prstGeom prst="rect">
            <a:avLst/>
          </a:prstGeom>
        </p:spPr>
        <p:txBody>
          <a:bodyPr lIns="91439" tIns="45719" rIns="91439" bIns="45719">
            <a:noAutofit/>
          </a:bodyPr>
          <a:lstStyle/>
          <a:p>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Title"/>
          <p:cNvSpPr txBox="1">
            <a:spLocks noGrp="1"/>
          </p:cNvSpPr>
          <p:nvPr>
            <p:ph type="title" hasCustomPrompt="1"/>
          </p:nvPr>
        </p:nvSpPr>
        <p:spPr>
          <a:xfrm>
            <a:off x="1206500" y="952500"/>
            <a:ext cx="9779000" cy="1435100"/>
          </a:xfrm>
          <a:prstGeom prst="rect">
            <a:avLst/>
          </a:prstGeom>
        </p:spPr>
        <p:txBody>
          <a:bodyPr/>
          <a:lstStyle/>
          <a:p>
            <a:r>
              <a:t>Slide Title</a:t>
            </a:r>
          </a:p>
        </p:txBody>
      </p:sp>
      <p:sp>
        <p:nvSpPr>
          <p:cNvPr id="61" name="Slide Subtitle"/>
          <p:cNvSpPr txBox="1">
            <a:spLocks noGrp="1"/>
          </p:cNvSpPr>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2" name="Body Level One…"/>
          <p:cNvSpPr txBox="1">
            <a:spLocks noGrp="1"/>
          </p:cNvSpPr>
          <p:nvPr>
            <p:ph type="body" sz="half" idx="1" hasCustomPrompt="1"/>
          </p:nvPr>
        </p:nvSpPr>
        <p:spPr>
          <a:xfrm>
            <a:off x="1206500" y="4248504"/>
            <a:ext cx="9779000" cy="8256012"/>
          </a:xfrm>
          <a:prstGeom prst="rect">
            <a:avLst/>
          </a:prstGeom>
        </p:spPr>
        <p:txBody>
          <a:bodyPr/>
          <a:lstStyle/>
          <a:p>
            <a:r>
              <a:t>Slide bullet text</a:t>
            </a:r>
          </a:p>
          <a:p>
            <a:pPr lvl="1"/>
            <a:endParaRPr/>
          </a:p>
          <a:p>
            <a:pPr lvl="2"/>
            <a:endParaRPr/>
          </a:p>
          <a:p>
            <a:pPr lvl="3"/>
            <a:endParaRPr/>
          </a:p>
          <a:p>
            <a:pPr lvl="4"/>
            <a:endParaRPr/>
          </a:p>
        </p:txBody>
      </p:sp>
      <p:sp>
        <p:nvSpPr>
          <p:cNvPr id="63" name="Close-up black and white photo of intricate building architecture"/>
          <p:cNvSpPr>
            <a:spLocks noGrp="1"/>
          </p:cNvSpPr>
          <p:nvPr>
            <p:ph type="pic" idx="22"/>
          </p:nvPr>
        </p:nvSpPr>
        <p:spPr>
          <a:xfrm>
            <a:off x="12192000" y="-1341967"/>
            <a:ext cx="10922000" cy="16399934"/>
          </a:xfrm>
          <a:prstGeom prst="rect">
            <a:avLst/>
          </a:prstGeom>
        </p:spPr>
        <p:txBody>
          <a:bodyPr lIns="91439" tIns="45719" rIns="91439" bIns="45719">
            <a:noAutofit/>
          </a:bodyPr>
          <a:lstStyle/>
          <a:p>
            <a:endParaRP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952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952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srcRect/>
          <a:stretch>
            <a:fillRect/>
          </a:stretch>
        </a:blip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952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DATA 606 Capstone in Data Science - Group 10   Team Members:   Satvik Reddy Singi Reddy…"/>
          <p:cNvSpPr txBox="1">
            <a:spLocks noGrp="1"/>
          </p:cNvSpPr>
          <p:nvPr>
            <p:ph type="body" idx="21"/>
          </p:nvPr>
        </p:nvSpPr>
        <p:spPr>
          <a:xfrm>
            <a:off x="1206499" y="7299321"/>
            <a:ext cx="21971002" cy="363110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85000" lnSpcReduction="20000"/>
          </a:bodyPr>
          <a:lstStyle/>
          <a:p>
            <a:pPr marL="255569" indent="-187960" defTabSz="975335">
              <a:lnSpc>
                <a:spcPct val="90000"/>
              </a:lnSpc>
              <a:defRPr sz="3400" b="0" spc="-68">
                <a:solidFill>
                  <a:srgbClr val="A9A9A9"/>
                </a:solidFill>
                <a:latin typeface="Times New Roman"/>
                <a:ea typeface="Times New Roman"/>
                <a:cs typeface="Times New Roman"/>
                <a:sym typeface="Times New Roman"/>
              </a:defRPr>
            </a:pPr>
            <a:r>
              <a:rPr dirty="0"/>
              <a:t>DATA 606 Capstone in Data Science - Group 10 </a:t>
            </a:r>
            <a:br>
              <a:rPr dirty="0"/>
            </a:br>
            <a:br>
              <a:rPr dirty="0"/>
            </a:br>
            <a:endParaRPr lang="en-US"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endParaRPr lang="en-US"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endParaRPr lang="en-US"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endParaRPr lang="en-US"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r>
              <a:rPr dirty="0"/>
              <a:t>Team Members:   Satvik Reddy Singi Reddy</a:t>
            </a:r>
          </a:p>
          <a:p>
            <a:pPr marL="255569" indent="-187960" defTabSz="975335">
              <a:lnSpc>
                <a:spcPct val="90000"/>
              </a:lnSpc>
              <a:defRPr sz="3400" b="0" spc="-68">
                <a:solidFill>
                  <a:srgbClr val="A9A9A9"/>
                </a:solidFill>
                <a:latin typeface="Times New Roman"/>
                <a:ea typeface="Times New Roman"/>
                <a:cs typeface="Times New Roman"/>
                <a:sym typeface="Times New Roman"/>
              </a:defRPr>
            </a:pPr>
            <a:r>
              <a:rPr dirty="0"/>
              <a:t>                                   Bala Krishna Reddy Chinna</a:t>
            </a:r>
          </a:p>
          <a:p>
            <a:pPr marL="255569" indent="-187960" defTabSz="975335">
              <a:lnSpc>
                <a:spcPct val="90000"/>
              </a:lnSpc>
              <a:defRPr sz="3400" b="0" spc="-68">
                <a:solidFill>
                  <a:srgbClr val="A9A9A9"/>
                </a:solidFill>
                <a:latin typeface="Times New Roman"/>
                <a:ea typeface="Times New Roman"/>
                <a:cs typeface="Times New Roman"/>
                <a:sym typeface="Times New Roman"/>
              </a:defRPr>
            </a:pPr>
            <a:r>
              <a:rPr dirty="0"/>
              <a:t>                                   Manasa Jagati</a:t>
            </a:r>
            <a:br>
              <a:rPr dirty="0"/>
            </a:br>
            <a:endParaRPr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r>
              <a:rPr dirty="0"/>
              <a:t> </a:t>
            </a:r>
          </a:p>
          <a:p>
            <a:pPr marL="255569" indent="-187960" defTabSz="975335">
              <a:lnSpc>
                <a:spcPct val="90000"/>
              </a:lnSpc>
              <a:defRPr sz="3400" b="0" spc="-68">
                <a:solidFill>
                  <a:srgbClr val="A9A9A9"/>
                </a:solidFill>
                <a:latin typeface="Times New Roman"/>
                <a:ea typeface="Times New Roman"/>
                <a:cs typeface="Times New Roman"/>
                <a:sym typeface="Times New Roman"/>
              </a:defRPr>
            </a:pPr>
            <a:endParaRPr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endParaRPr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endParaRPr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endParaRPr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endParaRPr dirty="0"/>
          </a:p>
          <a:p>
            <a:pPr marL="255569" indent="-187960" defTabSz="975335">
              <a:lnSpc>
                <a:spcPct val="90000"/>
              </a:lnSpc>
              <a:defRPr sz="3400" b="0" spc="-68">
                <a:solidFill>
                  <a:srgbClr val="A9A9A9"/>
                </a:solidFill>
                <a:latin typeface="Times New Roman"/>
                <a:ea typeface="Times New Roman"/>
                <a:cs typeface="Times New Roman"/>
                <a:sym typeface="Times New Roman"/>
              </a:defRPr>
            </a:pPr>
            <a:endParaRPr dirty="0"/>
          </a:p>
        </p:txBody>
      </p:sp>
      <p:sp>
        <p:nvSpPr>
          <p:cNvPr id="152" name="Granular Opinion Mapping of Electric Vehicle Reviews"/>
          <p:cNvSpPr txBox="1">
            <a:spLocks noGrp="1"/>
          </p:cNvSpPr>
          <p:nvPr>
            <p:ph type="ctrTitle"/>
          </p:nvPr>
        </p:nvSpPr>
        <p:spPr>
          <a:xfrm>
            <a:off x="1206498" y="-395298"/>
            <a:ext cx="21971004" cy="4648201"/>
          </a:xfrm>
          <a:prstGeom prst="rect">
            <a:avLst/>
          </a:prstGeom>
        </p:spPr>
        <p:txBody>
          <a:bodyPr/>
          <a:lstStyle/>
          <a:p>
            <a:pPr defTabSz="429768">
              <a:lnSpc>
                <a:spcPct val="100000"/>
              </a:lnSpc>
              <a:defRPr sz="14413" spc="0">
                <a:latin typeface="Times New Roman"/>
                <a:ea typeface="Times New Roman"/>
                <a:cs typeface="Times New Roman"/>
                <a:sym typeface="Times New Roman"/>
              </a:defRPr>
            </a:pPr>
            <a:r>
              <a:t>Granular Opinion Mapping of Electric Vehicle Reviews</a:t>
            </a:r>
            <a:r>
              <a:rPr sz="1128" b="0">
                <a:solidFill>
                  <a:srgbClr val="000000"/>
                </a:solidFill>
              </a:rPr>
              <a:t> </a:t>
            </a:r>
          </a:p>
        </p:txBody>
      </p:sp>
      <p:sp>
        <p:nvSpPr>
          <p:cNvPr id="153" name="Using Transformers and Large Language Models"/>
          <p:cNvSpPr txBox="1">
            <a:spLocks noGrp="1"/>
          </p:cNvSpPr>
          <p:nvPr>
            <p:ph type="subTitle" sz="quarter" idx="1"/>
          </p:nvPr>
        </p:nvSpPr>
        <p:spPr>
          <a:xfrm>
            <a:off x="1206500" y="4364729"/>
            <a:ext cx="21971000" cy="1905001"/>
          </a:xfrm>
          <a:prstGeom prst="rect">
            <a:avLst/>
          </a:prstGeom>
        </p:spPr>
        <p:txBody>
          <a:bodyPr/>
          <a:lstStyle>
            <a:lvl1pPr defTabSz="457200">
              <a:defRPr sz="7333">
                <a:latin typeface="Times New Roman"/>
                <a:ea typeface="Times New Roman"/>
                <a:cs typeface="Times New Roman"/>
                <a:sym typeface="Times New Roman"/>
              </a:defRPr>
            </a:lvl1pPr>
          </a:lstStyle>
          <a:p>
            <a:r>
              <a:rPr dirty="0"/>
              <a:t>Using Transformers and Large Language Models</a:t>
            </a:r>
            <a:endParaRPr sz="1200" b="0" dirty="0">
              <a:solidFill>
                <a:srgbClr val="000000"/>
              </a:solidFill>
            </a:endParaRPr>
          </a:p>
        </p:txBody>
      </p:sp>
      <p:sp>
        <p:nvSpPr>
          <p:cNvPr id="154" name="Steering Wheel"/>
          <p:cNvSpPr/>
          <p:nvPr/>
        </p:nvSpPr>
        <p:spPr>
          <a:xfrm>
            <a:off x="2512742" y="9154593"/>
            <a:ext cx="1270001" cy="12700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3" y="0"/>
                  <a:pt x="0" y="4833"/>
                  <a:pt x="0" y="10800"/>
                </a:cubicBezTo>
                <a:cubicBezTo>
                  <a:pt x="0" y="16767"/>
                  <a:pt x="4833" y="21600"/>
                  <a:pt x="10800" y="21600"/>
                </a:cubicBezTo>
                <a:cubicBezTo>
                  <a:pt x="16767" y="21600"/>
                  <a:pt x="21600" y="16767"/>
                  <a:pt x="21600" y="10800"/>
                </a:cubicBezTo>
                <a:cubicBezTo>
                  <a:pt x="21600" y="4833"/>
                  <a:pt x="16767" y="0"/>
                  <a:pt x="10800" y="0"/>
                </a:cubicBezTo>
                <a:close/>
                <a:moveTo>
                  <a:pt x="10800" y="2258"/>
                </a:moveTo>
                <a:cubicBezTo>
                  <a:pt x="15071" y="2258"/>
                  <a:pt x="18620" y="5410"/>
                  <a:pt x="19246" y="9509"/>
                </a:cubicBezTo>
                <a:cubicBezTo>
                  <a:pt x="18366" y="9552"/>
                  <a:pt x="15963" y="9547"/>
                  <a:pt x="13922" y="8380"/>
                </a:cubicBezTo>
                <a:cubicBezTo>
                  <a:pt x="13922" y="8380"/>
                  <a:pt x="12307" y="7496"/>
                  <a:pt x="10800" y="7474"/>
                </a:cubicBezTo>
                <a:cubicBezTo>
                  <a:pt x="9293" y="7496"/>
                  <a:pt x="7678" y="8380"/>
                  <a:pt x="7678" y="8380"/>
                </a:cubicBezTo>
                <a:cubicBezTo>
                  <a:pt x="5642" y="9552"/>
                  <a:pt x="3234" y="9558"/>
                  <a:pt x="2354" y="9509"/>
                </a:cubicBezTo>
                <a:cubicBezTo>
                  <a:pt x="2980" y="5410"/>
                  <a:pt x="6529" y="2258"/>
                  <a:pt x="10800" y="2258"/>
                </a:cubicBezTo>
                <a:close/>
                <a:moveTo>
                  <a:pt x="10800" y="8878"/>
                </a:moveTo>
                <a:cubicBezTo>
                  <a:pt x="11718" y="8878"/>
                  <a:pt x="12457" y="9622"/>
                  <a:pt x="12457" y="10535"/>
                </a:cubicBezTo>
                <a:cubicBezTo>
                  <a:pt x="12457" y="11448"/>
                  <a:pt x="11718" y="12194"/>
                  <a:pt x="10800" y="12194"/>
                </a:cubicBezTo>
                <a:cubicBezTo>
                  <a:pt x="9882" y="12194"/>
                  <a:pt x="9143" y="11448"/>
                  <a:pt x="9143" y="10535"/>
                </a:cubicBezTo>
                <a:cubicBezTo>
                  <a:pt x="9143" y="9617"/>
                  <a:pt x="9887" y="8878"/>
                  <a:pt x="10800" y="8878"/>
                </a:cubicBezTo>
                <a:close/>
                <a:moveTo>
                  <a:pt x="2435" y="12523"/>
                </a:moveTo>
                <a:lnTo>
                  <a:pt x="6205" y="12523"/>
                </a:lnTo>
                <a:cubicBezTo>
                  <a:pt x="6205" y="12523"/>
                  <a:pt x="9271" y="12583"/>
                  <a:pt x="9271" y="15299"/>
                </a:cubicBezTo>
                <a:lnTo>
                  <a:pt x="9271" y="19202"/>
                </a:lnTo>
                <a:cubicBezTo>
                  <a:pt x="5848" y="18581"/>
                  <a:pt x="3132" y="15920"/>
                  <a:pt x="2435" y="12523"/>
                </a:cubicBezTo>
                <a:close/>
                <a:moveTo>
                  <a:pt x="15395" y="12523"/>
                </a:moveTo>
                <a:lnTo>
                  <a:pt x="19165" y="12523"/>
                </a:lnTo>
                <a:cubicBezTo>
                  <a:pt x="18468" y="15914"/>
                  <a:pt x="15752" y="18581"/>
                  <a:pt x="12329" y="19202"/>
                </a:cubicBezTo>
                <a:lnTo>
                  <a:pt x="12329" y="15299"/>
                </a:lnTo>
                <a:cubicBezTo>
                  <a:pt x="12329" y="12583"/>
                  <a:pt x="15395" y="12523"/>
                  <a:pt x="15395" y="12523"/>
                </a:cubicBezTo>
                <a:close/>
              </a:path>
            </a:pathLst>
          </a:custGeom>
          <a:solidFill>
            <a:srgbClr val="FFFFFF"/>
          </a:solidFill>
          <a:ln w="12700">
            <a:miter lim="400000"/>
          </a:ln>
        </p:spPr>
        <p:txBody>
          <a:bodyPr lIns="50800" tIns="50800" rIns="50800" bIns="50800" anchor="ctr"/>
          <a:lstStyle/>
          <a:p>
            <a:pPr defTabSz="825500">
              <a:defRPr sz="3200">
                <a:solidFill>
                  <a:srgbClr val="434343"/>
                </a:solidFill>
                <a:latin typeface="Helvetica Neue Medium"/>
                <a:ea typeface="Helvetica Neue Medium"/>
                <a:cs typeface="Helvetica Neue Medium"/>
                <a:sym typeface="Helvetica Neue Medium"/>
              </a:defRPr>
            </a:pPr>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8" name="Sentiment Distribution Across Aspects"/>
          <p:cNvSpPr txBox="1">
            <a:spLocks noGrp="1"/>
          </p:cNvSpPr>
          <p:nvPr>
            <p:ph type="title"/>
          </p:nvPr>
        </p:nvSpPr>
        <p:spPr>
          <a:prstGeom prst="rect">
            <a:avLst/>
          </a:prstGeom>
        </p:spPr>
        <p:txBody>
          <a:bodyPr/>
          <a:lstStyle>
            <a:lvl1pPr defTabSz="1827212">
              <a:defRPr sz="8700" spc="0"/>
            </a:lvl1pPr>
          </a:lstStyle>
          <a:p>
            <a:r>
              <a:t>Sentiment Distribution Across Aspects</a:t>
            </a:r>
          </a:p>
        </p:txBody>
      </p:sp>
      <p:sp>
        <p:nvSpPr>
          <p:cNvPr id="189" name="Understanding Customer Opinions on EV Feature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608137">
              <a:lnSpc>
                <a:spcPct val="80000"/>
              </a:lnSpc>
              <a:defRPr sz="5600"/>
            </a:lvl1pPr>
          </a:lstStyle>
          <a:p>
            <a:r>
              <a:t>Understanding Customer Opinions on EV Features</a:t>
            </a:r>
          </a:p>
        </p:txBody>
      </p:sp>
      <p:sp>
        <p:nvSpPr>
          <p:cNvPr id="190" name="Battery Life and Comfort received predominantly positive feedback.…"/>
          <p:cNvSpPr txBox="1">
            <a:spLocks noGrp="1"/>
          </p:cNvSpPr>
          <p:nvPr>
            <p:ph type="body" sz="half" idx="1"/>
          </p:nvPr>
        </p:nvSpPr>
        <p:spPr>
          <a:xfrm>
            <a:off x="1206500" y="4248504"/>
            <a:ext cx="10155233" cy="8256012"/>
          </a:xfrm>
          <a:prstGeom prst="rect">
            <a:avLst/>
          </a:prstGeom>
        </p:spPr>
        <p:txBody>
          <a:bodyPr/>
          <a:lstStyle/>
          <a:p>
            <a:pPr marL="1585912" lvl="1" indent="-1079500" defTabSz="2071687">
              <a:lnSpc>
                <a:spcPct val="100000"/>
              </a:lnSpc>
              <a:spcBef>
                <a:spcPts val="3800"/>
              </a:spcBef>
              <a:buFont typeface="Times Roman"/>
              <a:buChar char="◦"/>
              <a:defRPr sz="4000"/>
            </a:pPr>
            <a:r>
              <a:t>Battery Life and Comfort received predominantly positive feedback.</a:t>
            </a:r>
          </a:p>
          <a:p>
            <a:pPr marL="1585912" lvl="1" indent="-1079500" defTabSz="2071687">
              <a:lnSpc>
                <a:spcPct val="100000"/>
              </a:lnSpc>
              <a:spcBef>
                <a:spcPts val="3800"/>
              </a:spcBef>
              <a:buFont typeface="Times Roman"/>
              <a:buChar char="◦"/>
              <a:defRPr sz="4000"/>
            </a:pPr>
            <a:r>
              <a:t>Mixed sentiments observed for Charging and Range, indicating room for improvement.</a:t>
            </a:r>
          </a:p>
          <a:p>
            <a:pPr marL="1585912" lvl="1" indent="-1079500" defTabSz="2071687">
              <a:lnSpc>
                <a:spcPct val="100000"/>
              </a:lnSpc>
              <a:spcBef>
                <a:spcPts val="3800"/>
              </a:spcBef>
              <a:buFont typeface="Times Roman"/>
              <a:buChar char="◦"/>
              <a:defRPr sz="4000"/>
            </a:pPr>
            <a:r>
              <a:t>Price was a divisive factor, with both appreciation for value and concerns about affordability.</a:t>
            </a:r>
          </a:p>
        </p:txBody>
      </p:sp>
      <p:pic>
        <p:nvPicPr>
          <p:cNvPr id="191" name="image.png" descr="image.png"/>
          <p:cNvPicPr>
            <a:picLocks noChangeAspect="1"/>
          </p:cNvPicPr>
          <p:nvPr/>
        </p:nvPicPr>
        <p:blipFill>
          <a:blip r:embed="rId3"/>
          <a:stretch>
            <a:fillRect/>
          </a:stretch>
        </p:blipFill>
        <p:spPr>
          <a:xfrm>
            <a:off x="11528276" y="4153187"/>
            <a:ext cx="12341492" cy="6920534"/>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3" name="Feature Importance Analysis"/>
          <p:cNvSpPr txBox="1">
            <a:spLocks noGrp="1"/>
          </p:cNvSpPr>
          <p:nvPr>
            <p:ph type="title"/>
          </p:nvPr>
        </p:nvSpPr>
        <p:spPr>
          <a:prstGeom prst="rect">
            <a:avLst/>
          </a:prstGeom>
        </p:spPr>
        <p:txBody>
          <a:bodyPr/>
          <a:lstStyle>
            <a:lvl1pPr defTabSz="1827212">
              <a:defRPr sz="8700" spc="0"/>
            </a:lvl1pPr>
          </a:lstStyle>
          <a:p>
            <a:r>
              <a:t>Feature Importance Analysis</a:t>
            </a:r>
          </a:p>
        </p:txBody>
      </p:sp>
      <p:sp>
        <p:nvSpPr>
          <p:cNvPr id="194" name="Key Features Influencing Customer Satisfactio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608137">
              <a:lnSpc>
                <a:spcPct val="80000"/>
              </a:lnSpc>
              <a:defRPr sz="5600"/>
            </a:lvl1pPr>
          </a:lstStyle>
          <a:p>
            <a:r>
              <a:t>Key Features Influencing Customer Satisfaction</a:t>
            </a:r>
          </a:p>
        </p:txBody>
      </p:sp>
      <p:sp>
        <p:nvSpPr>
          <p:cNvPr id="195" name="Analysis of the importance of various EV features in influencing overall customer satisfaction.…"/>
          <p:cNvSpPr txBox="1">
            <a:spLocks noGrp="1"/>
          </p:cNvSpPr>
          <p:nvPr>
            <p:ph type="body" sz="half" idx="1"/>
          </p:nvPr>
        </p:nvSpPr>
        <p:spPr>
          <a:xfrm>
            <a:off x="1206500" y="4248504"/>
            <a:ext cx="10219723" cy="8256012"/>
          </a:xfrm>
          <a:prstGeom prst="rect">
            <a:avLst/>
          </a:prstGeom>
        </p:spPr>
        <p:txBody>
          <a:bodyPr/>
          <a:lstStyle/>
          <a:p>
            <a:pPr marL="1182687" indent="-1066800" defTabSz="2047875">
              <a:spcBef>
                <a:spcPts val="3700"/>
              </a:spcBef>
              <a:buFont typeface="Times Roman"/>
              <a:defRPr sz="4000"/>
            </a:pPr>
            <a:r>
              <a:t>Analysis of the importance of various EV features in influencing overall customer satisfaction.</a:t>
            </a:r>
          </a:p>
          <a:p>
            <a:pPr marL="1182687" indent="-1066800" defTabSz="2047875">
              <a:spcBef>
                <a:spcPts val="3700"/>
              </a:spcBef>
              <a:buFont typeface="Times Roman"/>
              <a:defRPr sz="4000"/>
            </a:pPr>
            <a:r>
              <a:t>Insights:</a:t>
            </a:r>
          </a:p>
          <a:p>
            <a:pPr marL="1566862" lvl="1" indent="-1066800" defTabSz="2047875">
              <a:lnSpc>
                <a:spcPct val="100000"/>
              </a:lnSpc>
              <a:spcBef>
                <a:spcPts val="3700"/>
              </a:spcBef>
              <a:buFont typeface="Times Roman"/>
              <a:buChar char="◦"/>
              <a:defRPr sz="4000"/>
            </a:pPr>
            <a:r>
              <a:t>Range and Battery Life were found to be the most significant features.</a:t>
            </a:r>
          </a:p>
          <a:p>
            <a:pPr marL="1566862" lvl="1" indent="-1066800" defTabSz="2047875">
              <a:lnSpc>
                <a:spcPct val="100000"/>
              </a:lnSpc>
              <a:spcBef>
                <a:spcPts val="3700"/>
              </a:spcBef>
              <a:buFont typeface="Times Roman"/>
              <a:buChar char="◦"/>
              <a:defRPr sz="4000"/>
            </a:pPr>
            <a:r>
              <a:t>Price and Performance were also critical but showed mixed influence on customer perception.</a:t>
            </a:r>
          </a:p>
        </p:txBody>
      </p:sp>
      <p:pic>
        <p:nvPicPr>
          <p:cNvPr id="196" name="image.png" descr="image.png"/>
          <p:cNvPicPr>
            <a:picLocks noChangeAspect="1"/>
          </p:cNvPicPr>
          <p:nvPr/>
        </p:nvPicPr>
        <p:blipFill>
          <a:blip r:embed="rId3"/>
          <a:stretch>
            <a:fillRect/>
          </a:stretch>
        </p:blipFill>
        <p:spPr>
          <a:xfrm>
            <a:off x="12161837" y="3749675"/>
            <a:ext cx="11520488" cy="7564438"/>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8" name="Sentiment Trends Across Reviews"/>
          <p:cNvSpPr txBox="1">
            <a:spLocks noGrp="1"/>
          </p:cNvSpPr>
          <p:nvPr>
            <p:ph type="title"/>
          </p:nvPr>
        </p:nvSpPr>
        <p:spPr>
          <a:prstGeom prst="rect">
            <a:avLst/>
          </a:prstGeom>
        </p:spPr>
        <p:txBody>
          <a:bodyPr/>
          <a:lstStyle>
            <a:lvl1pPr defTabSz="1827212">
              <a:defRPr sz="8700" spc="0"/>
            </a:lvl1pPr>
          </a:lstStyle>
          <a:p>
            <a:r>
              <a:t>Sentiment Trends Across Reviews</a:t>
            </a:r>
          </a:p>
        </p:txBody>
      </p:sp>
      <p:sp>
        <p:nvSpPr>
          <p:cNvPr id="199" name="Sentiment Variation Across Customer Review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608137">
              <a:lnSpc>
                <a:spcPct val="80000"/>
              </a:lnSpc>
              <a:defRPr sz="5600"/>
            </a:lvl1pPr>
          </a:lstStyle>
          <a:p>
            <a:r>
              <a:t>Sentiment Variation Across Customer Reviews</a:t>
            </a:r>
          </a:p>
        </p:txBody>
      </p:sp>
      <p:sp>
        <p:nvSpPr>
          <p:cNvPr id="200" name="Analysis of sentiment trends across multiple customer reviews.…"/>
          <p:cNvSpPr txBox="1">
            <a:spLocks noGrp="1"/>
          </p:cNvSpPr>
          <p:nvPr>
            <p:ph type="body" sz="half" idx="1"/>
          </p:nvPr>
        </p:nvSpPr>
        <p:spPr>
          <a:xfrm>
            <a:off x="1206500" y="4248504"/>
            <a:ext cx="10845099" cy="8256012"/>
          </a:xfrm>
          <a:prstGeom prst="rect">
            <a:avLst/>
          </a:prstGeom>
        </p:spPr>
        <p:txBody>
          <a:bodyPr/>
          <a:lstStyle/>
          <a:p>
            <a:pPr marL="1169987" indent="-1054100" defTabSz="2022475">
              <a:spcBef>
                <a:spcPts val="3700"/>
              </a:spcBef>
              <a:buFont typeface="Times Roman"/>
              <a:defRPr sz="3900"/>
            </a:pPr>
            <a:r>
              <a:t>Analysis of sentiment trends across multiple customer reviews.</a:t>
            </a:r>
          </a:p>
          <a:p>
            <a:pPr marL="1169987" indent="-1054100" defTabSz="2022475">
              <a:spcBef>
                <a:spcPts val="3700"/>
              </a:spcBef>
              <a:buFont typeface="Times Roman"/>
              <a:defRPr sz="3900"/>
            </a:pPr>
            <a:r>
              <a:t>Insights:</a:t>
            </a:r>
          </a:p>
          <a:p>
            <a:pPr marL="1549400" lvl="1" indent="-1054100" defTabSz="2022475">
              <a:lnSpc>
                <a:spcPct val="100000"/>
              </a:lnSpc>
              <a:spcBef>
                <a:spcPts val="3700"/>
              </a:spcBef>
              <a:buFont typeface="Times Roman"/>
              <a:buChar char="◦"/>
              <a:defRPr sz="3900"/>
            </a:pPr>
            <a:r>
              <a:t>Positive sentiments fluctuated across reviews, indicating varied experiences among customers.</a:t>
            </a:r>
          </a:p>
          <a:p>
            <a:pPr marL="1549400" lvl="1" indent="-1054100" defTabSz="2022475">
              <a:lnSpc>
                <a:spcPct val="100000"/>
              </a:lnSpc>
              <a:spcBef>
                <a:spcPts val="3700"/>
              </a:spcBef>
              <a:buFont typeface="Times Roman"/>
              <a:buChar char="◦"/>
              <a:defRPr sz="3900"/>
            </a:pPr>
            <a:r>
              <a:t>Negative sentiments were observed for aspects like Charging and Price.</a:t>
            </a:r>
          </a:p>
        </p:txBody>
      </p:sp>
      <p:pic>
        <p:nvPicPr>
          <p:cNvPr id="201" name="image.png" descr="image.png"/>
          <p:cNvPicPr>
            <a:picLocks noChangeAspect="1"/>
          </p:cNvPicPr>
          <p:nvPr/>
        </p:nvPicPr>
        <p:blipFill>
          <a:blip r:embed="rId3"/>
          <a:stretch>
            <a:fillRect/>
          </a:stretch>
        </p:blipFill>
        <p:spPr>
          <a:xfrm>
            <a:off x="11737975" y="3817937"/>
            <a:ext cx="11909425" cy="6678613"/>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3" name="Challenges"/>
          <p:cNvSpPr txBox="1">
            <a:spLocks noGrp="1"/>
          </p:cNvSpPr>
          <p:nvPr>
            <p:ph type="title"/>
          </p:nvPr>
        </p:nvSpPr>
        <p:spPr>
          <a:prstGeom prst="rect">
            <a:avLst/>
          </a:prstGeom>
        </p:spPr>
        <p:txBody>
          <a:bodyPr/>
          <a:lstStyle>
            <a:lvl1pPr defTabSz="1827212">
              <a:defRPr sz="8700" u="sng" spc="0"/>
            </a:lvl1pPr>
          </a:lstStyle>
          <a:p>
            <a:r>
              <a:t>Challenges</a:t>
            </a:r>
          </a:p>
        </p:txBody>
      </p:sp>
      <p:sp>
        <p:nvSpPr>
          <p:cNvPr id="204" name="Issues Encountered During the Project"/>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608137">
              <a:lnSpc>
                <a:spcPct val="80000"/>
              </a:lnSpc>
              <a:defRPr sz="5600"/>
            </a:lvl1pPr>
          </a:lstStyle>
          <a:p>
            <a:r>
              <a:t>Issues Encountered During the Project</a:t>
            </a:r>
          </a:p>
        </p:txBody>
      </p:sp>
      <p:sp>
        <p:nvSpPr>
          <p:cNvPr id="205" name="No Static EV Reviews Dataset: One of the primary challenges faced during the project was the lack of a publicly available, comprehensive dataset for electric vehicle (EV) reviews. No static dataset exists that consistently covers the necessary aspects su"/>
          <p:cNvSpPr txBox="1">
            <a:spLocks noGrp="1"/>
          </p:cNvSpPr>
          <p:nvPr>
            <p:ph type="body" idx="1"/>
          </p:nvPr>
        </p:nvSpPr>
        <p:spPr>
          <a:prstGeom prst="rect">
            <a:avLst/>
          </a:prstGeom>
        </p:spPr>
        <p:txBody>
          <a:bodyPr/>
          <a:lstStyle/>
          <a:p>
            <a:pPr marL="590550" indent="-590550" defTabSz="2363787">
              <a:spcBef>
                <a:spcPts val="4300"/>
              </a:spcBef>
              <a:defRPr sz="4600" b="1"/>
            </a:pPr>
            <a:r>
              <a:t>No Static EV Reviews Dataset</a:t>
            </a:r>
            <a:r>
              <a:rPr b="0"/>
              <a:t>: One of the primary challenges faced during the project was the lack of a publicly available, comprehensive dataset for electric vehicle (EV) reviews. No static dataset exists that consistently covers the necessary aspects such as battery life, range, price, and performance.</a:t>
            </a:r>
          </a:p>
          <a:p>
            <a:pPr marL="590550" indent="-590550" defTabSz="2363787">
              <a:spcBef>
                <a:spcPts val="4300"/>
              </a:spcBef>
              <a:defRPr sz="4600" b="1"/>
            </a:pPr>
            <a:r>
              <a:t>Ensuring Data Authenticity</a:t>
            </a:r>
            <a:r>
              <a:rPr b="0"/>
              <a:t>: Another challenge was maintaining the authenticity and usability of synthetic reviews to mimic real-world scenarios effectively, which required fine-tuning and validation.</a:t>
            </a:r>
          </a:p>
          <a:p>
            <a:pPr marL="590550" indent="-590550" defTabSz="2363787">
              <a:spcBef>
                <a:spcPts val="4300"/>
              </a:spcBef>
              <a:defRPr sz="4600" b="1"/>
            </a:pPr>
            <a:r>
              <a:t>Model Limitations</a:t>
            </a:r>
            <a:r>
              <a:rPr b="0"/>
              <a:t>: Sentiment analysis models occasionally struggled with nuanced or mixed opinions, often misclassifying sentiments where the context was ambiguous. This limited the overall accuracy of aspect-based sentiment analysis.</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7" name="Future Improvements"/>
          <p:cNvSpPr txBox="1">
            <a:spLocks noGrp="1"/>
          </p:cNvSpPr>
          <p:nvPr>
            <p:ph type="title"/>
          </p:nvPr>
        </p:nvSpPr>
        <p:spPr>
          <a:prstGeom prst="rect">
            <a:avLst/>
          </a:prstGeom>
        </p:spPr>
        <p:txBody>
          <a:bodyPr/>
          <a:lstStyle>
            <a:lvl1pPr defTabSz="1827212">
              <a:defRPr sz="8700" u="sng" spc="0"/>
            </a:lvl1pPr>
          </a:lstStyle>
          <a:p>
            <a:r>
              <a:t>Future Improvements</a:t>
            </a:r>
          </a:p>
        </p:txBody>
      </p:sp>
      <p:sp>
        <p:nvSpPr>
          <p:cNvPr id="208" name="Enhancing the Sentiment Analysis Model"/>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608137">
              <a:lnSpc>
                <a:spcPct val="80000"/>
              </a:lnSpc>
              <a:defRPr sz="5600"/>
            </a:lvl1pPr>
          </a:lstStyle>
          <a:p>
            <a:r>
              <a:t>Enhancing the Sentiment Analysis Model</a:t>
            </a:r>
          </a:p>
        </p:txBody>
      </p:sp>
      <p:sp>
        <p:nvSpPr>
          <p:cNvPr id="209" name="Model Enhancement: Fine-tune sentiment analysis models for better accuracy in classifying nuanced customer sentiments.…"/>
          <p:cNvSpPr txBox="1">
            <a:spLocks noGrp="1"/>
          </p:cNvSpPr>
          <p:nvPr>
            <p:ph type="body" idx="1"/>
          </p:nvPr>
        </p:nvSpPr>
        <p:spPr>
          <a:prstGeom prst="rect">
            <a:avLst/>
          </a:prstGeom>
        </p:spPr>
        <p:txBody>
          <a:bodyPr/>
          <a:lstStyle/>
          <a:p>
            <a:pPr marL="1409700" indent="-1270000" defTabSz="2436812">
              <a:buFont typeface="Times Roman"/>
              <a:defRPr b="1"/>
            </a:pPr>
            <a:r>
              <a:t>Model Enhancement:</a:t>
            </a:r>
            <a:r>
              <a:rPr b="0"/>
              <a:t> Fine-tune sentiment analysis models for better accuracy in classifying nuanced customer sentiments.</a:t>
            </a:r>
          </a:p>
          <a:p>
            <a:pPr marL="1409700" indent="-1270000" defTabSz="2436812">
              <a:buFont typeface="Times Roman"/>
              <a:defRPr b="1"/>
            </a:pPr>
            <a:r>
              <a:t>Broaden Data Sources:</a:t>
            </a:r>
            <a:r>
              <a:rPr b="0"/>
              <a:t> Incorporate real customer reviews from multiple platforms to improve data diversity.</a:t>
            </a:r>
          </a:p>
          <a:p>
            <a:pPr marL="1409700" indent="-1270000" defTabSz="2436812">
              <a:buFont typeface="Times Roman"/>
              <a:defRPr b="1"/>
            </a:pPr>
            <a:r>
              <a:t>Product Development:</a:t>
            </a:r>
            <a:r>
              <a:rPr b="0"/>
              <a:t> Introduce "EV Insight Pro" as a potential product for manufacturers and policymakers to gain real-time insights.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1" name="Conclusion"/>
          <p:cNvSpPr txBox="1">
            <a:spLocks noGrp="1"/>
          </p:cNvSpPr>
          <p:nvPr>
            <p:ph type="title"/>
          </p:nvPr>
        </p:nvSpPr>
        <p:spPr>
          <a:prstGeom prst="rect">
            <a:avLst/>
          </a:prstGeom>
        </p:spPr>
        <p:txBody>
          <a:bodyPr/>
          <a:lstStyle>
            <a:lvl1pPr defTabSz="1827212">
              <a:defRPr sz="8700" u="sng" spc="0"/>
            </a:lvl1pPr>
          </a:lstStyle>
          <a:p>
            <a:r>
              <a:t>Conclusion</a:t>
            </a:r>
          </a:p>
        </p:txBody>
      </p:sp>
      <p:sp>
        <p:nvSpPr>
          <p:cNvPr id="212" name="Insights and Future Direction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608137">
              <a:lnSpc>
                <a:spcPct val="80000"/>
              </a:lnSpc>
              <a:defRPr sz="5600"/>
            </a:lvl1pPr>
          </a:lstStyle>
          <a:p>
            <a:r>
              <a:t>Insights and Future Directions</a:t>
            </a:r>
          </a:p>
        </p:txBody>
      </p:sp>
      <p:sp>
        <p:nvSpPr>
          <p:cNvPr id="213" name="Key Insights:…"/>
          <p:cNvSpPr txBox="1">
            <a:spLocks noGrp="1"/>
          </p:cNvSpPr>
          <p:nvPr>
            <p:ph type="body" idx="1"/>
          </p:nvPr>
        </p:nvSpPr>
        <p:spPr>
          <a:prstGeom prst="rect">
            <a:avLst/>
          </a:prstGeom>
        </p:spPr>
        <p:txBody>
          <a:bodyPr/>
          <a:lstStyle/>
          <a:p>
            <a:pPr marL="438911" indent="-438911" defTabSz="1754123">
              <a:spcBef>
                <a:spcPts val="3100"/>
              </a:spcBef>
              <a:defRPr sz="3455" b="1"/>
            </a:pPr>
            <a:r>
              <a:t>Key Insights: </a:t>
            </a:r>
          </a:p>
          <a:p>
            <a:pPr marL="0" lvl="3" indent="987551" defTabSz="1754123">
              <a:lnSpc>
                <a:spcPct val="100000"/>
              </a:lnSpc>
              <a:spcBef>
                <a:spcPts val="3100"/>
              </a:spcBef>
              <a:buSzTx/>
              <a:buNone/>
              <a:defRPr sz="3455"/>
            </a:pPr>
            <a:r>
              <a:t>The project successfully demonstrated how aspect-based sentiment analysis can provide actionable insights into public opinion about electric vehicles. By focusing on aspects like Battery Life, Comfort, Charging Speed, and Price, we identified key strengths and areas for improvement, highlighting the potential to better align EV features with customer expectations.</a:t>
            </a:r>
          </a:p>
          <a:p>
            <a:pPr marL="438911" indent="-438911" defTabSz="1754123">
              <a:spcBef>
                <a:spcPts val="3100"/>
              </a:spcBef>
              <a:defRPr sz="3455" b="1"/>
            </a:pPr>
            <a:r>
              <a:t>Significance:</a:t>
            </a:r>
          </a:p>
          <a:p>
            <a:pPr marL="0" lvl="3" indent="987551" defTabSz="1754123">
              <a:lnSpc>
                <a:spcPct val="100000"/>
              </a:lnSpc>
              <a:spcBef>
                <a:spcPts val="3100"/>
              </a:spcBef>
              <a:buSzTx/>
              <a:buNone/>
              <a:defRPr sz="3455"/>
            </a:pPr>
            <a:r>
              <a:t>Insights such as the strong reception of Battery Life and Comfort and the need to address concerns about Charging Speed and Price empower EV manufacturers to prioritize innovation effectively.</a:t>
            </a:r>
          </a:p>
          <a:p>
            <a:pPr marL="438911" indent="-438911" defTabSz="1754123">
              <a:spcBef>
                <a:spcPts val="3100"/>
              </a:spcBef>
              <a:defRPr sz="3455" b="1"/>
            </a:pPr>
            <a:r>
              <a:t>Future Directions:</a:t>
            </a:r>
          </a:p>
          <a:p>
            <a:pPr marL="0" lvl="3" indent="987551" defTabSz="1754123">
              <a:lnSpc>
                <a:spcPct val="100000"/>
              </a:lnSpc>
              <a:spcBef>
                <a:spcPts val="3100"/>
              </a:spcBef>
              <a:buSzTx/>
              <a:buNone/>
              <a:defRPr sz="3455"/>
            </a:pPr>
            <a:r>
              <a:t>Moving forward, the model will be refined to handle nuanced sentiments and incorporate a broader range of real-world customer reviews. Expanding datasets and improving analysis techniques will strengthen its applicability for stakeholders.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0" name="THANK YOU"/>
          <p:cNvSpPr txBox="1">
            <a:spLocks noGrp="1"/>
          </p:cNvSpPr>
          <p:nvPr>
            <p:ph type="body" idx="1"/>
          </p:nvPr>
        </p:nvSpPr>
        <p:spPr>
          <a:prstGeom prst="rect">
            <a:avLst/>
          </a:prstGeom>
        </p:spPr>
        <p:txBody>
          <a:bodyPr/>
          <a:lstStyle>
            <a:lvl1pPr marL="1473200" indent="-1473200">
              <a:lnSpc>
                <a:spcPct val="80000"/>
              </a:lnSpc>
              <a:spcBef>
                <a:spcPts val="0"/>
              </a:spcBef>
              <a:defRPr sz="11600" b="1" spc="-232">
                <a:latin typeface="Times New Roman"/>
                <a:ea typeface="Times New Roman"/>
                <a:cs typeface="Times New Roman"/>
                <a:sym typeface="Times New Roman"/>
              </a:defRPr>
            </a:lvl1pPr>
          </a:lstStyle>
          <a:p>
            <a:r>
              <a:t>THANK YOU</a:t>
            </a:r>
          </a:p>
        </p:txBody>
      </p:sp>
      <p:sp>
        <p:nvSpPr>
          <p:cNvPr id="231" name="Station Wagon"/>
          <p:cNvSpPr/>
          <p:nvPr/>
        </p:nvSpPr>
        <p:spPr>
          <a:xfrm>
            <a:off x="2826618" y="3629842"/>
            <a:ext cx="1526859" cy="529929"/>
          </a:xfrm>
          <a:custGeom>
            <a:avLst/>
            <a:gdLst/>
            <a:ahLst/>
            <a:cxnLst>
              <a:cxn ang="0">
                <a:pos x="wd2" y="hd2"/>
              </a:cxn>
              <a:cxn ang="5400000">
                <a:pos x="wd2" y="hd2"/>
              </a:cxn>
              <a:cxn ang="10800000">
                <a:pos x="wd2" y="hd2"/>
              </a:cxn>
              <a:cxn ang="16200000">
                <a:pos x="wd2" y="hd2"/>
              </a:cxn>
            </a:cxnLst>
            <a:rect l="0" t="0" r="r" b="b"/>
            <a:pathLst>
              <a:path w="21600" h="21600" extrusionOk="0">
                <a:moveTo>
                  <a:pt x="2735" y="0"/>
                </a:moveTo>
                <a:cubicBezTo>
                  <a:pt x="2540" y="0"/>
                  <a:pt x="2362" y="265"/>
                  <a:pt x="2243" y="701"/>
                </a:cubicBezTo>
                <a:lnTo>
                  <a:pt x="688" y="6541"/>
                </a:lnTo>
                <a:cubicBezTo>
                  <a:pt x="552" y="7055"/>
                  <a:pt x="476" y="7678"/>
                  <a:pt x="476" y="8332"/>
                </a:cubicBezTo>
                <a:lnTo>
                  <a:pt x="476" y="10917"/>
                </a:lnTo>
                <a:cubicBezTo>
                  <a:pt x="476" y="11057"/>
                  <a:pt x="438" y="11185"/>
                  <a:pt x="383" y="11184"/>
                </a:cubicBezTo>
                <a:cubicBezTo>
                  <a:pt x="173" y="11184"/>
                  <a:pt x="0" y="11682"/>
                  <a:pt x="0" y="12289"/>
                </a:cubicBezTo>
                <a:lnTo>
                  <a:pt x="0" y="16835"/>
                </a:lnTo>
                <a:cubicBezTo>
                  <a:pt x="0" y="17443"/>
                  <a:pt x="173" y="17940"/>
                  <a:pt x="383" y="17940"/>
                </a:cubicBezTo>
                <a:lnTo>
                  <a:pt x="1314" y="17940"/>
                </a:lnTo>
                <a:lnTo>
                  <a:pt x="2130" y="17940"/>
                </a:lnTo>
                <a:cubicBezTo>
                  <a:pt x="2103" y="17551"/>
                  <a:pt x="2086" y="17149"/>
                  <a:pt x="2086" y="16728"/>
                </a:cubicBezTo>
                <a:cubicBezTo>
                  <a:pt x="2086" y="13426"/>
                  <a:pt x="3017" y="10761"/>
                  <a:pt x="4157" y="10761"/>
                </a:cubicBezTo>
                <a:cubicBezTo>
                  <a:pt x="5303" y="10761"/>
                  <a:pt x="6228" y="13426"/>
                  <a:pt x="6228" y="16728"/>
                </a:cubicBezTo>
                <a:cubicBezTo>
                  <a:pt x="6228" y="17149"/>
                  <a:pt x="6211" y="17551"/>
                  <a:pt x="6184" y="17940"/>
                </a:cubicBezTo>
                <a:lnTo>
                  <a:pt x="15167" y="17940"/>
                </a:lnTo>
                <a:cubicBezTo>
                  <a:pt x="15140" y="17551"/>
                  <a:pt x="15125" y="17149"/>
                  <a:pt x="15125" y="16728"/>
                </a:cubicBezTo>
                <a:cubicBezTo>
                  <a:pt x="15125" y="13426"/>
                  <a:pt x="16049" y="10761"/>
                  <a:pt x="17195" y="10761"/>
                </a:cubicBezTo>
                <a:cubicBezTo>
                  <a:pt x="18340" y="10761"/>
                  <a:pt x="19266" y="13426"/>
                  <a:pt x="19266" y="16728"/>
                </a:cubicBezTo>
                <a:cubicBezTo>
                  <a:pt x="19266" y="17164"/>
                  <a:pt x="19249" y="17598"/>
                  <a:pt x="19217" y="18003"/>
                </a:cubicBezTo>
                <a:lnTo>
                  <a:pt x="20293" y="18003"/>
                </a:lnTo>
                <a:lnTo>
                  <a:pt x="20936" y="18003"/>
                </a:lnTo>
                <a:lnTo>
                  <a:pt x="21217" y="18003"/>
                </a:lnTo>
                <a:cubicBezTo>
                  <a:pt x="21427" y="18003"/>
                  <a:pt x="21600" y="17506"/>
                  <a:pt x="21600" y="16898"/>
                </a:cubicBezTo>
                <a:lnTo>
                  <a:pt x="21600" y="13832"/>
                </a:lnTo>
                <a:cubicBezTo>
                  <a:pt x="21600" y="13427"/>
                  <a:pt x="21564" y="13018"/>
                  <a:pt x="21499" y="12645"/>
                </a:cubicBezTo>
                <a:lnTo>
                  <a:pt x="20968" y="9812"/>
                </a:lnTo>
                <a:cubicBezTo>
                  <a:pt x="20925" y="9485"/>
                  <a:pt x="20811" y="9266"/>
                  <a:pt x="20681" y="9204"/>
                </a:cubicBezTo>
                <a:lnTo>
                  <a:pt x="16243" y="7476"/>
                </a:lnTo>
                <a:cubicBezTo>
                  <a:pt x="15989" y="7382"/>
                  <a:pt x="15747" y="7117"/>
                  <a:pt x="15531" y="6712"/>
                </a:cubicBezTo>
                <a:lnTo>
                  <a:pt x="12282" y="652"/>
                </a:lnTo>
                <a:cubicBezTo>
                  <a:pt x="12055" y="232"/>
                  <a:pt x="11789" y="0"/>
                  <a:pt x="11519" y="0"/>
                </a:cubicBezTo>
                <a:lnTo>
                  <a:pt x="2735" y="0"/>
                </a:lnTo>
                <a:close/>
                <a:moveTo>
                  <a:pt x="2914" y="1665"/>
                </a:moveTo>
                <a:lnTo>
                  <a:pt x="5590" y="1665"/>
                </a:lnTo>
                <a:cubicBezTo>
                  <a:pt x="5644" y="1665"/>
                  <a:pt x="5682" y="1806"/>
                  <a:pt x="5666" y="1961"/>
                </a:cubicBezTo>
                <a:lnTo>
                  <a:pt x="5174" y="7057"/>
                </a:lnTo>
                <a:cubicBezTo>
                  <a:pt x="5158" y="7213"/>
                  <a:pt x="5109" y="7320"/>
                  <a:pt x="5049" y="7320"/>
                </a:cubicBezTo>
                <a:lnTo>
                  <a:pt x="1838" y="7320"/>
                </a:lnTo>
                <a:cubicBezTo>
                  <a:pt x="1757" y="7320"/>
                  <a:pt x="1709" y="7084"/>
                  <a:pt x="1747" y="6882"/>
                </a:cubicBezTo>
                <a:lnTo>
                  <a:pt x="2693" y="2039"/>
                </a:lnTo>
                <a:cubicBezTo>
                  <a:pt x="2736" y="1806"/>
                  <a:pt x="2822" y="1665"/>
                  <a:pt x="2914" y="1665"/>
                </a:cubicBezTo>
                <a:close/>
                <a:moveTo>
                  <a:pt x="9855" y="1665"/>
                </a:moveTo>
                <a:lnTo>
                  <a:pt x="11644" y="1665"/>
                </a:lnTo>
                <a:cubicBezTo>
                  <a:pt x="11763" y="1665"/>
                  <a:pt x="11881" y="1774"/>
                  <a:pt x="11978" y="1976"/>
                </a:cubicBezTo>
                <a:lnTo>
                  <a:pt x="14330" y="6994"/>
                </a:lnTo>
                <a:cubicBezTo>
                  <a:pt x="14378" y="7103"/>
                  <a:pt x="14352" y="7320"/>
                  <a:pt x="14292" y="7320"/>
                </a:cubicBezTo>
                <a:lnTo>
                  <a:pt x="10000" y="7320"/>
                </a:lnTo>
                <a:cubicBezTo>
                  <a:pt x="9930" y="7320"/>
                  <a:pt x="9870" y="7166"/>
                  <a:pt x="9870" y="6979"/>
                </a:cubicBezTo>
                <a:lnTo>
                  <a:pt x="9774" y="1918"/>
                </a:lnTo>
                <a:cubicBezTo>
                  <a:pt x="9774" y="1793"/>
                  <a:pt x="9806" y="1665"/>
                  <a:pt x="9855" y="1665"/>
                </a:cubicBezTo>
                <a:close/>
                <a:moveTo>
                  <a:pt x="6395" y="1684"/>
                </a:moveTo>
                <a:lnTo>
                  <a:pt x="9081" y="1684"/>
                </a:lnTo>
                <a:cubicBezTo>
                  <a:pt x="9124" y="1684"/>
                  <a:pt x="9162" y="1792"/>
                  <a:pt x="9162" y="1932"/>
                </a:cubicBezTo>
                <a:lnTo>
                  <a:pt x="9066" y="6994"/>
                </a:lnTo>
                <a:cubicBezTo>
                  <a:pt x="9061" y="7196"/>
                  <a:pt x="9006" y="7335"/>
                  <a:pt x="8936" y="7335"/>
                </a:cubicBezTo>
                <a:lnTo>
                  <a:pt x="6147" y="7335"/>
                </a:lnTo>
                <a:cubicBezTo>
                  <a:pt x="6066" y="7319"/>
                  <a:pt x="6006" y="7120"/>
                  <a:pt x="6022" y="6901"/>
                </a:cubicBezTo>
                <a:lnTo>
                  <a:pt x="6319" y="1869"/>
                </a:lnTo>
                <a:cubicBezTo>
                  <a:pt x="6325" y="1760"/>
                  <a:pt x="6358" y="1684"/>
                  <a:pt x="6395" y="1684"/>
                </a:cubicBezTo>
                <a:close/>
                <a:moveTo>
                  <a:pt x="4162" y="11822"/>
                </a:moveTo>
                <a:cubicBezTo>
                  <a:pt x="3222" y="11822"/>
                  <a:pt x="2465" y="14019"/>
                  <a:pt x="2465" y="16713"/>
                </a:cubicBezTo>
                <a:cubicBezTo>
                  <a:pt x="2465" y="19423"/>
                  <a:pt x="3227" y="21600"/>
                  <a:pt x="4162" y="21600"/>
                </a:cubicBezTo>
                <a:cubicBezTo>
                  <a:pt x="5097" y="21600"/>
                  <a:pt x="5860" y="19408"/>
                  <a:pt x="5860" y="16713"/>
                </a:cubicBezTo>
                <a:cubicBezTo>
                  <a:pt x="5860" y="14019"/>
                  <a:pt x="5103" y="11822"/>
                  <a:pt x="4162" y="11822"/>
                </a:cubicBezTo>
                <a:close/>
                <a:moveTo>
                  <a:pt x="17206" y="11822"/>
                </a:moveTo>
                <a:cubicBezTo>
                  <a:pt x="16266" y="11822"/>
                  <a:pt x="15509" y="14019"/>
                  <a:pt x="15509" y="16713"/>
                </a:cubicBezTo>
                <a:cubicBezTo>
                  <a:pt x="15509" y="19423"/>
                  <a:pt x="16271" y="21600"/>
                  <a:pt x="17206" y="21600"/>
                </a:cubicBezTo>
                <a:cubicBezTo>
                  <a:pt x="18147" y="21600"/>
                  <a:pt x="18904" y="19408"/>
                  <a:pt x="18904" y="16713"/>
                </a:cubicBezTo>
                <a:cubicBezTo>
                  <a:pt x="18909" y="14019"/>
                  <a:pt x="18147" y="11822"/>
                  <a:pt x="17206" y="11822"/>
                </a:cubicBezTo>
                <a:close/>
                <a:moveTo>
                  <a:pt x="4162" y="14406"/>
                </a:moveTo>
                <a:cubicBezTo>
                  <a:pt x="4605" y="14406"/>
                  <a:pt x="4963" y="15436"/>
                  <a:pt x="4963" y="16713"/>
                </a:cubicBezTo>
                <a:cubicBezTo>
                  <a:pt x="4963" y="17991"/>
                  <a:pt x="4605" y="19016"/>
                  <a:pt x="4162" y="19016"/>
                </a:cubicBezTo>
                <a:cubicBezTo>
                  <a:pt x="3719" y="19016"/>
                  <a:pt x="3363" y="17991"/>
                  <a:pt x="3363" y="16713"/>
                </a:cubicBezTo>
                <a:cubicBezTo>
                  <a:pt x="3363" y="15436"/>
                  <a:pt x="3719" y="14406"/>
                  <a:pt x="4162" y="14406"/>
                </a:cubicBezTo>
                <a:close/>
                <a:moveTo>
                  <a:pt x="17206" y="14406"/>
                </a:moveTo>
                <a:cubicBezTo>
                  <a:pt x="17650" y="14406"/>
                  <a:pt x="18005" y="15436"/>
                  <a:pt x="18005" y="16713"/>
                </a:cubicBezTo>
                <a:cubicBezTo>
                  <a:pt x="18005" y="17991"/>
                  <a:pt x="17650" y="19016"/>
                  <a:pt x="17206" y="19016"/>
                </a:cubicBezTo>
                <a:cubicBezTo>
                  <a:pt x="16763" y="19016"/>
                  <a:pt x="16406" y="17991"/>
                  <a:pt x="16406" y="16713"/>
                </a:cubicBezTo>
                <a:cubicBezTo>
                  <a:pt x="16406" y="15436"/>
                  <a:pt x="16763" y="14406"/>
                  <a:pt x="17206" y="14406"/>
                </a:cubicBezTo>
                <a:close/>
              </a:path>
            </a:pathLst>
          </a:custGeom>
          <a:solidFill>
            <a:srgbClr val="FFFFFF"/>
          </a:solidFill>
          <a:ln w="12700">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6" name="Introduction:"/>
          <p:cNvSpPr txBox="1">
            <a:spLocks noGrp="1"/>
          </p:cNvSpPr>
          <p:nvPr>
            <p:ph type="title"/>
          </p:nvPr>
        </p:nvSpPr>
        <p:spPr>
          <a:prstGeom prst="rect">
            <a:avLst/>
          </a:prstGeom>
        </p:spPr>
        <p:txBody>
          <a:bodyPr/>
          <a:lstStyle/>
          <a:p>
            <a:pPr defTabSz="379475">
              <a:lnSpc>
                <a:spcPct val="100000"/>
              </a:lnSpc>
              <a:defRPr sz="9406" u="sng" spc="0">
                <a:latin typeface="Times New Roman"/>
                <a:ea typeface="Times New Roman"/>
                <a:cs typeface="Times New Roman"/>
                <a:sym typeface="Times New Roman"/>
              </a:defRPr>
            </a:pPr>
            <a:r>
              <a:t>Introduction:</a:t>
            </a:r>
            <a:r>
              <a:rPr sz="996">
                <a:solidFill>
                  <a:srgbClr val="000000"/>
                </a:solidFill>
              </a:rPr>
              <a:t> </a:t>
            </a:r>
          </a:p>
        </p:txBody>
      </p:sp>
      <p:sp>
        <p:nvSpPr>
          <p:cNvPr id="157" name="• Overview: This project aims to analyze electric vehicle reviews to extract customer sentiments towards different aspects of EVs such as battery life, charging, comfort, price, and performance.…"/>
          <p:cNvSpPr txBox="1">
            <a:spLocks noGrp="1"/>
          </p:cNvSpPr>
          <p:nvPr>
            <p:ph type="body" idx="1"/>
          </p:nvPr>
        </p:nvSpPr>
        <p:spPr>
          <a:prstGeom prst="rect">
            <a:avLst/>
          </a:prstGeom>
        </p:spPr>
        <p:txBody>
          <a:bodyPr/>
          <a:lstStyle/>
          <a:p>
            <a:pPr marL="0" indent="0" defTabSz="457200">
              <a:lnSpc>
                <a:spcPts val="10500"/>
              </a:lnSpc>
              <a:spcBef>
                <a:spcPts val="0"/>
              </a:spcBef>
              <a:buSzTx/>
              <a:buNone/>
              <a:defRPr sz="6400">
                <a:latin typeface="Times New Roman"/>
                <a:ea typeface="Times New Roman"/>
                <a:cs typeface="Times New Roman"/>
                <a:sym typeface="Times New Roman"/>
              </a:defRPr>
            </a:pPr>
            <a:r>
              <a:rPr sz="7872"/>
              <a:t>•</a:t>
            </a:r>
            <a:r>
              <a:rPr sz="7872">
                <a:solidFill>
                  <a:srgbClr val="000000"/>
                </a:solidFill>
              </a:rPr>
              <a:t> </a:t>
            </a:r>
            <a:r>
              <a:rPr b="1"/>
              <a:t>Overview:</a:t>
            </a:r>
            <a:r>
              <a:t> This project aims to analyze electric vehicle reviews to extract customer sentiments towards different aspects of EVs such as battery life, charging, comfort, price, and performance.</a:t>
            </a:r>
            <a:endParaRPr sz="1200">
              <a:solidFill>
                <a:srgbClr val="000000"/>
              </a:solidFill>
            </a:endParaRPr>
          </a:p>
          <a:p>
            <a:pPr marL="0" indent="0" defTabSz="457200">
              <a:lnSpc>
                <a:spcPts val="10500"/>
              </a:lnSpc>
              <a:spcBef>
                <a:spcPts val="0"/>
              </a:spcBef>
              <a:buSzTx/>
              <a:buNone/>
              <a:defRPr sz="6400">
                <a:latin typeface="Times New Roman"/>
                <a:ea typeface="Times New Roman"/>
                <a:cs typeface="Times New Roman"/>
                <a:sym typeface="Times New Roman"/>
              </a:defRPr>
            </a:pPr>
            <a:r>
              <a:rPr sz="7872"/>
              <a:t>•</a:t>
            </a:r>
            <a:r>
              <a:rPr sz="7872">
                <a:solidFill>
                  <a:srgbClr val="000000"/>
                </a:solidFill>
              </a:rPr>
              <a:t> </a:t>
            </a:r>
            <a:r>
              <a:rPr b="1"/>
              <a:t>Purpose:</a:t>
            </a:r>
            <a:r>
              <a:t> To assist manufacturers and policymakers in understanding public perception and identifying key areas for improvement in EV technology.</a:t>
            </a:r>
            <a:endParaRPr sz="1200">
              <a:solidFill>
                <a:srgbClr val="000000"/>
              </a:solidFill>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9" name="Project Objectives"/>
          <p:cNvSpPr txBox="1">
            <a:spLocks noGrp="1"/>
          </p:cNvSpPr>
          <p:nvPr>
            <p:ph type="title"/>
          </p:nvPr>
        </p:nvSpPr>
        <p:spPr>
          <a:prstGeom prst="rect">
            <a:avLst/>
          </a:prstGeom>
        </p:spPr>
        <p:txBody>
          <a:bodyPr/>
          <a:lstStyle/>
          <a:p>
            <a:pPr defTabSz="370331">
              <a:lnSpc>
                <a:spcPct val="100000"/>
              </a:lnSpc>
              <a:defRPr sz="9396" u="sng" spc="0">
                <a:latin typeface="Times New Roman"/>
                <a:ea typeface="Times New Roman"/>
                <a:cs typeface="Times New Roman"/>
                <a:sym typeface="Times New Roman"/>
              </a:defRPr>
            </a:pPr>
            <a:r>
              <a:t>Project Objectives</a:t>
            </a:r>
            <a:r>
              <a:rPr sz="972">
                <a:solidFill>
                  <a:srgbClr val="000000"/>
                </a:solidFill>
              </a:rPr>
              <a:t> </a:t>
            </a:r>
          </a:p>
        </p:txBody>
      </p:sp>
      <p:sp>
        <p:nvSpPr>
          <p:cNvPr id="160" name="Goals of Analyzing EV Reviews"/>
          <p:cNvSpPr txBox="1">
            <a:spLocks noGrp="1"/>
          </p:cNvSpPr>
          <p:nvPr>
            <p:ph type="body" idx="21"/>
          </p:nvPr>
        </p:nvSpPr>
        <p:spPr>
          <a:xfrm>
            <a:off x="1206500" y="2530680"/>
            <a:ext cx="21971000" cy="93477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310895">
              <a:lnSpc>
                <a:spcPts val="6700"/>
              </a:lnSpc>
              <a:defRPr sz="5077">
                <a:latin typeface="Times New Roman"/>
                <a:ea typeface="Times New Roman"/>
                <a:cs typeface="Times New Roman"/>
                <a:sym typeface="Times New Roman"/>
              </a:defRPr>
            </a:lvl1pPr>
          </a:lstStyle>
          <a:p>
            <a:r>
              <a:t>Goals of Analyzing EV Reviews</a:t>
            </a:r>
            <a:endParaRPr sz="816" b="0">
              <a:solidFill>
                <a:srgbClr val="000000"/>
              </a:solidFill>
            </a:endParaRPr>
          </a:p>
        </p:txBody>
      </p:sp>
      <p:sp>
        <p:nvSpPr>
          <p:cNvPr id="161" name="• Understand public sentiment about electric vehicles.…"/>
          <p:cNvSpPr txBox="1">
            <a:spLocks noGrp="1"/>
          </p:cNvSpPr>
          <p:nvPr>
            <p:ph type="body" idx="1"/>
          </p:nvPr>
        </p:nvSpPr>
        <p:spPr>
          <a:prstGeom prst="rect">
            <a:avLst/>
          </a:prstGeom>
        </p:spPr>
        <p:txBody>
          <a:bodyPr/>
          <a:lstStyle/>
          <a:p>
            <a:pPr marL="0" indent="0" defTabSz="457200">
              <a:lnSpc>
                <a:spcPts val="10500"/>
              </a:lnSpc>
              <a:spcBef>
                <a:spcPts val="0"/>
              </a:spcBef>
              <a:buSzTx/>
              <a:buNone/>
              <a:defRPr sz="6400" b="1">
                <a:latin typeface="Times New Roman"/>
                <a:ea typeface="Times New Roman"/>
                <a:cs typeface="Times New Roman"/>
                <a:sym typeface="Times New Roman"/>
              </a:defRPr>
            </a:pPr>
            <a:r>
              <a:rPr sz="7872" b="0"/>
              <a:t>•</a:t>
            </a:r>
            <a:r>
              <a:rPr sz="7872" b="0">
                <a:solidFill>
                  <a:srgbClr val="000000"/>
                </a:solidFill>
              </a:rPr>
              <a:t> </a:t>
            </a:r>
            <a:r>
              <a:t>Understand public sentiment about electric vehicles.</a:t>
            </a:r>
            <a:endParaRPr sz="1200" b="0">
              <a:solidFill>
                <a:srgbClr val="000000"/>
              </a:solidFill>
            </a:endParaRPr>
          </a:p>
          <a:p>
            <a:pPr marL="0" indent="0" defTabSz="457200">
              <a:lnSpc>
                <a:spcPts val="10500"/>
              </a:lnSpc>
              <a:spcBef>
                <a:spcPts val="0"/>
              </a:spcBef>
              <a:buSzTx/>
              <a:buNone/>
              <a:defRPr sz="6400" b="1">
                <a:latin typeface="Times New Roman"/>
                <a:ea typeface="Times New Roman"/>
                <a:cs typeface="Times New Roman"/>
                <a:sym typeface="Times New Roman"/>
              </a:defRPr>
            </a:pPr>
            <a:r>
              <a:rPr sz="7872" b="0"/>
              <a:t>•</a:t>
            </a:r>
            <a:r>
              <a:rPr sz="7872" b="0">
                <a:solidFill>
                  <a:srgbClr val="000000"/>
                </a:solidFill>
              </a:rPr>
              <a:t> </a:t>
            </a:r>
            <a:r>
              <a:t>Extract and classify aspects of EVs from customer reviews.</a:t>
            </a:r>
            <a:endParaRPr sz="1200" b="0">
              <a:solidFill>
                <a:srgbClr val="000000"/>
              </a:solidFill>
            </a:endParaRPr>
          </a:p>
          <a:p>
            <a:pPr marL="0" indent="0" defTabSz="457200">
              <a:lnSpc>
                <a:spcPts val="10500"/>
              </a:lnSpc>
              <a:spcBef>
                <a:spcPts val="0"/>
              </a:spcBef>
              <a:buSzTx/>
              <a:buNone/>
              <a:defRPr sz="6400" b="1">
                <a:latin typeface="Times New Roman"/>
                <a:ea typeface="Times New Roman"/>
                <a:cs typeface="Times New Roman"/>
                <a:sym typeface="Times New Roman"/>
              </a:defRPr>
            </a:pPr>
            <a:r>
              <a:rPr sz="7872" b="0"/>
              <a:t>•</a:t>
            </a:r>
            <a:r>
              <a:rPr sz="7872" b="0">
                <a:solidFill>
                  <a:srgbClr val="000000"/>
                </a:solidFill>
              </a:rPr>
              <a:t> </a:t>
            </a:r>
            <a:r>
              <a:t>Identify the positive, negative, and neutral sentiments associated with specific aspects like battery life, charging, and range.</a:t>
            </a:r>
            <a:endParaRPr sz="1200" b="0">
              <a:solidFill>
                <a:srgbClr val="000000"/>
              </a:solidFill>
            </a:endParaRPr>
          </a:p>
          <a:p>
            <a:pPr marL="0" indent="0" defTabSz="457200">
              <a:lnSpc>
                <a:spcPts val="10500"/>
              </a:lnSpc>
              <a:spcBef>
                <a:spcPts val="0"/>
              </a:spcBef>
              <a:buSzTx/>
              <a:buNone/>
              <a:defRPr sz="6400" b="1">
                <a:latin typeface="Times New Roman"/>
                <a:ea typeface="Times New Roman"/>
                <a:cs typeface="Times New Roman"/>
                <a:sym typeface="Times New Roman"/>
              </a:defRPr>
            </a:pPr>
            <a:r>
              <a:rPr sz="7872" b="0"/>
              <a:t>•</a:t>
            </a:r>
            <a:r>
              <a:rPr sz="7872" b="0">
                <a:solidFill>
                  <a:srgbClr val="000000"/>
                </a:solidFill>
              </a:rPr>
              <a:t> </a:t>
            </a:r>
            <a:r>
              <a:t>Provide actionable insights for improving EV features based on sentiment analysis.</a:t>
            </a:r>
            <a:endParaRPr sz="1200" b="0">
              <a:solidFill>
                <a:srgbClr val="000000"/>
              </a:solidFill>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3" name="Research Questions and Background"/>
          <p:cNvSpPr txBox="1">
            <a:spLocks noGrp="1"/>
          </p:cNvSpPr>
          <p:nvPr>
            <p:ph type="title"/>
          </p:nvPr>
        </p:nvSpPr>
        <p:spPr>
          <a:prstGeom prst="rect">
            <a:avLst/>
          </a:prstGeom>
        </p:spPr>
        <p:txBody>
          <a:bodyPr/>
          <a:lstStyle>
            <a:lvl1pPr>
              <a:defRPr u="sng">
                <a:latin typeface="Times New Roman"/>
                <a:ea typeface="Times New Roman"/>
                <a:cs typeface="Times New Roman"/>
                <a:sym typeface="Times New Roman"/>
              </a:defRPr>
            </a:lvl1pPr>
          </a:lstStyle>
          <a:p>
            <a:r>
              <a:t>Research Questions and Background</a:t>
            </a:r>
          </a:p>
        </p:txBody>
      </p:sp>
      <p:sp>
        <p:nvSpPr>
          <p:cNvPr id="164" name="- How does sentiment vary across different EV aspects, and what insights can be drawn from the trends?"/>
          <p:cNvSpPr txBox="1">
            <a:spLocks noGrp="1"/>
          </p:cNvSpPr>
          <p:nvPr>
            <p:ph type="body" idx="21"/>
          </p:nvPr>
        </p:nvSpPr>
        <p:spPr>
          <a:xfrm>
            <a:off x="1206500" y="2849694"/>
            <a:ext cx="21971000" cy="93477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330200">
              <a:defRPr sz="3480">
                <a:latin typeface="Times New Roman"/>
                <a:ea typeface="Times New Roman"/>
                <a:cs typeface="Times New Roman"/>
                <a:sym typeface="Times New Roman"/>
              </a:defRPr>
            </a:lvl1pPr>
          </a:lstStyle>
          <a:p>
            <a:r>
              <a:t>- How does sentiment vary across different EV aspects, and what insights can be drawn from the trends?</a:t>
            </a:r>
          </a:p>
        </p:txBody>
      </p:sp>
      <p:sp>
        <p:nvSpPr>
          <p:cNvPr id="165" name="Users generally express satisfaction with the long battery life and efficient energy consumption of electric vehicles, but concerns about range anxiety, battery degradation over time, and poor performance in cold weather are common negative sentiments, h"/>
          <p:cNvSpPr txBox="1">
            <a:spLocks noGrp="1"/>
          </p:cNvSpPr>
          <p:nvPr>
            <p:ph type="body" idx="1"/>
          </p:nvPr>
        </p:nvSpPr>
        <p:spPr>
          <a:prstGeom prst="rect">
            <a:avLst/>
          </a:prstGeom>
        </p:spPr>
        <p:txBody>
          <a:bodyPr/>
          <a:lstStyle>
            <a:lvl1pPr>
              <a:defRPr>
                <a:latin typeface="Times New Roman"/>
                <a:ea typeface="Times New Roman"/>
                <a:cs typeface="Times New Roman"/>
                <a:sym typeface="Times New Roman"/>
              </a:defRPr>
            </a:lvl1pPr>
          </a:lstStyle>
          <a:p>
            <a:r>
              <a:t>Users generally express satisfaction with the long battery life and efficient energy consumption of electric vehicles, but concerns about range anxiety, battery degradation over time, and poor performance in cold weather are common negative sentiments, highlighting the need for longer ranges, faster charging, and improved reliability in extreme climates. While fast-charging stations and home charging options receive positive feedback, the lack of sufficient public charging infrastructure, long wait times, and compatibility issues between charging networks remain significant drawbacks, underscoring the importance of expanding charging networks, especially in rural areas, and adopting universal charging standards. Additionally, cost and affordability continue to influence consumer sentiment, with high upfront costs acting as a barrier to adoption, suggesting that competitive pricing, government incentives, and reduced maintenance costs could make EVs more accessible to a broader audience.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7" name="Dataset Information"/>
          <p:cNvSpPr txBox="1">
            <a:spLocks noGrp="1"/>
          </p:cNvSpPr>
          <p:nvPr>
            <p:ph type="title"/>
          </p:nvPr>
        </p:nvSpPr>
        <p:spPr>
          <a:prstGeom prst="rect">
            <a:avLst/>
          </a:prstGeom>
        </p:spPr>
        <p:txBody>
          <a:bodyPr/>
          <a:lstStyle>
            <a:lvl1pPr defTabSz="1828754">
              <a:defRPr sz="8700" u="sng" spc="-174"/>
            </a:lvl1pPr>
          </a:lstStyle>
          <a:p>
            <a:r>
              <a:t>Dataset Information</a:t>
            </a:r>
          </a:p>
        </p:txBody>
      </p:sp>
      <p:sp>
        <p:nvSpPr>
          <p:cNvPr id="168" name="This study utilized synthetic customer reviews generated through OpenAI's GPT-4.0 model to perform a comprehensive sentiment analysis of electric vehicle (EV) features. These reviews simulate diverse consumer perspectives, offering detailed insights into"/>
          <p:cNvSpPr txBox="1">
            <a:spLocks noGrp="1"/>
          </p:cNvSpPr>
          <p:nvPr>
            <p:ph type="body" idx="1"/>
          </p:nvPr>
        </p:nvSpPr>
        <p:spPr>
          <a:prstGeom prst="rect">
            <a:avLst/>
          </a:prstGeom>
        </p:spPr>
        <p:txBody>
          <a:bodyPr/>
          <a:lstStyle>
            <a:lvl1pPr marL="609600" indent="-609600">
              <a:defRPr sz="6000">
                <a:latin typeface="Times New Roman"/>
                <a:ea typeface="Times New Roman"/>
                <a:cs typeface="Times New Roman"/>
                <a:sym typeface="Times New Roman"/>
              </a:defRPr>
            </a:lvl1pPr>
          </a:lstStyle>
          <a:p>
            <a:r>
              <a:t>This study utilized synthetic customer reviews generated through OpenAI's GPT-4.0 model to perform a comprehensive sentiment analysis of electric vehicle (EV) features. These reviews simulate diverse consumer perspectives, offering detailed insights into aspects such as battery life, charging infrastructure, cost, and environmental impact.</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0" name="How the Data Was Created:"/>
          <p:cNvSpPr txBox="1">
            <a:spLocks noGrp="1"/>
          </p:cNvSpPr>
          <p:nvPr>
            <p:ph type="title"/>
          </p:nvPr>
        </p:nvSpPr>
        <p:spPr>
          <a:prstGeom prst="rect">
            <a:avLst/>
          </a:prstGeom>
        </p:spPr>
        <p:txBody>
          <a:bodyPr/>
          <a:lstStyle>
            <a:lvl1pPr>
              <a:defRPr u="sng"/>
            </a:lvl1pPr>
          </a:lstStyle>
          <a:p>
            <a:r>
              <a:t>How the Data Was Created:</a:t>
            </a:r>
          </a:p>
        </p:txBody>
      </p:sp>
      <p:sp>
        <p:nvSpPr>
          <p:cNvPr id="171" name="Advanced Language Modeling: OpenAI's GPT-4.0 was used to generate detailed reviews that reflect varied opinions, capturing both positive and critical feedback.…"/>
          <p:cNvSpPr txBox="1">
            <a:spLocks noGrp="1"/>
          </p:cNvSpPr>
          <p:nvPr>
            <p:ph type="body" idx="1"/>
          </p:nvPr>
        </p:nvSpPr>
        <p:spPr>
          <a:xfrm>
            <a:off x="1045169" y="4041079"/>
            <a:ext cx="21971001" cy="8256012"/>
          </a:xfrm>
          <a:prstGeom prst="rect">
            <a:avLst/>
          </a:prstGeom>
        </p:spPr>
        <p:txBody>
          <a:bodyPr/>
          <a:lstStyle/>
          <a:p>
            <a:pPr marL="597408" indent="-597408" defTabSz="2389572">
              <a:spcBef>
                <a:spcPts val="4400"/>
              </a:spcBef>
              <a:defRPr sz="5880">
                <a:latin typeface="Times New Roman"/>
                <a:ea typeface="Times New Roman"/>
                <a:cs typeface="Times New Roman"/>
                <a:sym typeface="Times New Roman"/>
              </a:defRPr>
            </a:pPr>
            <a:r>
              <a:rPr b="1"/>
              <a:t>Advanced Language Modeling: </a:t>
            </a:r>
            <a:r>
              <a:t>OpenAI's GPT-4.0 was used to generate detailed reviews that reflect varied opinions, capturing both positive and critical feedback.</a:t>
            </a:r>
          </a:p>
          <a:p>
            <a:pPr marL="597408" indent="-597408" defTabSz="2389572">
              <a:spcBef>
                <a:spcPts val="4400"/>
              </a:spcBef>
              <a:defRPr sz="5880">
                <a:latin typeface="Times New Roman"/>
                <a:ea typeface="Times New Roman"/>
                <a:cs typeface="Times New Roman"/>
                <a:sym typeface="Times New Roman"/>
              </a:defRPr>
            </a:pPr>
            <a:r>
              <a:t> </a:t>
            </a:r>
            <a:r>
              <a:rPr b="1"/>
              <a:t>Custom Prompts:</a:t>
            </a:r>
            <a:r>
              <a:t> Specific prompts were designed to ensure the reviews address all key EV features and provide meaningful data for analysis.</a:t>
            </a:r>
          </a:p>
          <a:p>
            <a:pPr marL="597408" indent="-597408" defTabSz="2389572">
              <a:spcBef>
                <a:spcPts val="4400"/>
              </a:spcBef>
              <a:defRPr sz="5880">
                <a:latin typeface="Times New Roman"/>
                <a:ea typeface="Times New Roman"/>
                <a:cs typeface="Times New Roman"/>
                <a:sym typeface="Times New Roman"/>
              </a:defRPr>
            </a:pPr>
            <a:r>
              <a:t> </a:t>
            </a:r>
            <a:r>
              <a:rPr b="1"/>
              <a:t>Balanced Sentiments:</a:t>
            </a:r>
            <a:r>
              <a:t> The reviews include a diverse mix of positive, neutral, and negative sentiments for comprehensive aspect-based analysis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3" name="Workflow Diagram"/>
          <p:cNvSpPr txBox="1">
            <a:spLocks noGrp="1"/>
          </p:cNvSpPr>
          <p:nvPr>
            <p:ph type="title"/>
          </p:nvPr>
        </p:nvSpPr>
        <p:spPr>
          <a:prstGeom prst="rect">
            <a:avLst/>
          </a:prstGeom>
        </p:spPr>
        <p:txBody>
          <a:bodyPr/>
          <a:lstStyle/>
          <a:p>
            <a:r>
              <a:t>Workflow Diagram</a:t>
            </a:r>
          </a:p>
        </p:txBody>
      </p:sp>
      <p:sp>
        <p:nvSpPr>
          <p:cNvPr id="174" name="Slide bullet text"/>
          <p:cNvSpPr txBox="1">
            <a:spLocks noGrp="1"/>
          </p:cNvSpPr>
          <p:nvPr>
            <p:ph type="body" idx="1"/>
          </p:nvPr>
        </p:nvSpPr>
        <p:spPr>
          <a:xfrm>
            <a:off x="4110903" y="3226232"/>
            <a:ext cx="21717032" cy="10656438"/>
          </a:xfrm>
          <a:prstGeom prst="rect">
            <a:avLst/>
          </a:prstGeom>
        </p:spPr>
        <p:txBody>
          <a:bodyPr/>
          <a:lstStyle/>
          <a:p>
            <a:pPr marL="323087" indent="-323087" defTabSz="1292319">
              <a:spcBef>
                <a:spcPts val="2300"/>
              </a:spcBef>
              <a:defRPr sz="2543"/>
            </a:pPr>
            <a:endParaRPr/>
          </a:p>
        </p:txBody>
      </p:sp>
      <p:pic>
        <p:nvPicPr>
          <p:cNvPr id="175" name="pasted-movie.heic" descr="pasted-movie.heic"/>
          <p:cNvPicPr>
            <a:picLocks noChangeAspect="1"/>
          </p:cNvPicPr>
          <p:nvPr/>
        </p:nvPicPr>
        <p:blipFill>
          <a:blip r:embed="rId3"/>
          <a:stretch>
            <a:fillRect/>
          </a:stretch>
        </p:blipFill>
        <p:spPr>
          <a:xfrm>
            <a:off x="4110903" y="3226232"/>
            <a:ext cx="14892474" cy="10484770"/>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7" name="Workflow"/>
          <p:cNvSpPr txBox="1">
            <a:spLocks noGrp="1"/>
          </p:cNvSpPr>
          <p:nvPr>
            <p:ph type="title"/>
          </p:nvPr>
        </p:nvSpPr>
        <p:spPr>
          <a:prstGeom prst="rect">
            <a:avLst/>
          </a:prstGeom>
        </p:spPr>
        <p:txBody>
          <a:bodyPr/>
          <a:lstStyle>
            <a:lvl1pPr>
              <a:defRPr u="sng"/>
            </a:lvl1pPr>
          </a:lstStyle>
          <a:p>
            <a:r>
              <a:t>Workflow</a:t>
            </a:r>
          </a:p>
        </p:txBody>
      </p:sp>
      <p:sp>
        <p:nvSpPr>
          <p:cNvPr id="178" name="Data Sources: The sentiment analysis tool relies on two primary data sources…"/>
          <p:cNvSpPr txBox="1">
            <a:spLocks noGrp="1"/>
          </p:cNvSpPr>
          <p:nvPr>
            <p:ph type="body" idx="1"/>
          </p:nvPr>
        </p:nvSpPr>
        <p:spPr>
          <a:xfrm>
            <a:off x="860791" y="3234425"/>
            <a:ext cx="21971001" cy="9813052"/>
          </a:xfrm>
          <a:prstGeom prst="rect">
            <a:avLst/>
          </a:prstGeom>
        </p:spPr>
        <p:txBody>
          <a:bodyPr/>
          <a:lstStyle/>
          <a:p>
            <a:pPr marL="268223" indent="-268223" defTabSz="1072869">
              <a:spcBef>
                <a:spcPts val="1900"/>
              </a:spcBef>
              <a:defRPr sz="4312">
                <a:latin typeface="Times New Roman"/>
                <a:ea typeface="Times New Roman"/>
                <a:cs typeface="Times New Roman"/>
                <a:sym typeface="Times New Roman"/>
              </a:defRPr>
            </a:pPr>
            <a:r>
              <a:rPr b="1"/>
              <a:t>Data Sources:</a:t>
            </a:r>
            <a:r>
              <a:t> The sentiment analysis tool relies on two primary data sources</a:t>
            </a:r>
          </a:p>
          <a:p>
            <a:pPr marL="268223" indent="-268223" defTabSz="1072869">
              <a:spcBef>
                <a:spcPts val="1900"/>
              </a:spcBef>
              <a:defRPr sz="4312">
                <a:latin typeface="Times New Roman"/>
                <a:ea typeface="Times New Roman"/>
                <a:cs typeface="Times New Roman"/>
                <a:sym typeface="Times New Roman"/>
              </a:defRPr>
            </a:pPr>
            <a:r>
              <a:t> </a:t>
            </a:r>
            <a:r>
              <a:rPr b="1"/>
              <a:t>Generated Reviews:</a:t>
            </a:r>
            <a:r>
              <a:t> Utilizing OpenAI's GPT-4.0 through LangChain, the tool synthesises reviews that simulate public opinion on various EV features, including battery life, range, charging capability, and comfort.</a:t>
            </a:r>
          </a:p>
          <a:p>
            <a:pPr marL="268223" indent="-268223" defTabSz="1072869">
              <a:spcBef>
                <a:spcPts val="1900"/>
              </a:spcBef>
              <a:defRPr sz="4312">
                <a:latin typeface="Times New Roman"/>
                <a:ea typeface="Times New Roman"/>
                <a:cs typeface="Times New Roman"/>
                <a:sym typeface="Times New Roman"/>
              </a:defRPr>
            </a:pPr>
            <a:r>
              <a:t> </a:t>
            </a:r>
            <a:r>
              <a:rPr b="1"/>
              <a:t>Sentiment Analysis Model:</a:t>
            </a:r>
            <a:r>
              <a:t> The distilbert-base-uncased-finetuned-sst-2-english model from Hugging Face is employed to classify sentiments within each review.</a:t>
            </a:r>
          </a:p>
          <a:p>
            <a:pPr marL="268223" indent="-268223" defTabSz="1072869">
              <a:spcBef>
                <a:spcPts val="1900"/>
              </a:spcBef>
              <a:defRPr sz="4312">
                <a:latin typeface="Times New Roman"/>
                <a:ea typeface="Times New Roman"/>
                <a:cs typeface="Times New Roman"/>
                <a:sym typeface="Times New Roman"/>
              </a:defRPr>
            </a:pPr>
            <a:r>
              <a:t> </a:t>
            </a:r>
            <a:r>
              <a:rPr b="1"/>
              <a:t>Aspect Extraction:</a:t>
            </a:r>
            <a:r>
              <a:t> The language model identifies and extracts aspects related to EV features.</a:t>
            </a:r>
          </a:p>
          <a:p>
            <a:pPr marL="268223" indent="-268223" defTabSz="1072869">
              <a:spcBef>
                <a:spcPts val="1900"/>
              </a:spcBef>
              <a:defRPr sz="4312">
                <a:latin typeface="Times New Roman"/>
                <a:ea typeface="Times New Roman"/>
                <a:cs typeface="Times New Roman"/>
                <a:sym typeface="Times New Roman"/>
              </a:defRPr>
            </a:pPr>
            <a:r>
              <a:t> </a:t>
            </a:r>
            <a:r>
              <a:rPr b="1"/>
              <a:t>Sentiment Classification:</a:t>
            </a:r>
            <a:r>
              <a:t> Each aspect is classified into positive or negative sentiments using he pre-trained sentiment model.</a:t>
            </a:r>
          </a:p>
          <a:p>
            <a:pPr marL="268223" indent="-268223" defTabSz="1072869">
              <a:spcBef>
                <a:spcPts val="1900"/>
              </a:spcBef>
              <a:defRPr sz="4312">
                <a:latin typeface="Times New Roman"/>
                <a:ea typeface="Times New Roman"/>
                <a:cs typeface="Times New Roman"/>
                <a:sym typeface="Times New Roman"/>
              </a:defRPr>
            </a:pPr>
            <a:r>
              <a:t> </a:t>
            </a:r>
            <a:r>
              <a:rPr b="1"/>
              <a:t>Explanation Generation:</a:t>
            </a:r>
            <a:r>
              <a:t> Detailed explanations summarize the review and the sentiments for each aspect.</a:t>
            </a:r>
          </a:p>
          <a:p>
            <a:pPr marL="268223" indent="-268223" defTabSz="1072869">
              <a:spcBef>
                <a:spcPts val="1900"/>
              </a:spcBef>
              <a:defRPr sz="4312">
                <a:latin typeface="Times New Roman"/>
                <a:ea typeface="Times New Roman"/>
                <a:cs typeface="Times New Roman"/>
                <a:sym typeface="Times New Roman"/>
              </a:defRPr>
            </a:pPr>
            <a:r>
              <a:t> </a:t>
            </a:r>
            <a:r>
              <a:rPr b="1"/>
              <a:t>Reporting &amp; Dashboard:</a:t>
            </a:r>
            <a:r>
              <a:t> Provided with an interactive dashboard for continuous monitoring, featuring insights visualized through Altair and Plotly, including bar charts, pie charts, and line graphs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4" name="Tools and Technologies"/>
          <p:cNvSpPr txBox="1">
            <a:spLocks noGrp="1"/>
          </p:cNvSpPr>
          <p:nvPr>
            <p:ph type="title"/>
          </p:nvPr>
        </p:nvSpPr>
        <p:spPr>
          <a:prstGeom prst="rect">
            <a:avLst/>
          </a:prstGeom>
        </p:spPr>
        <p:txBody>
          <a:bodyPr/>
          <a:lstStyle>
            <a:lvl1pPr defTabSz="1827212">
              <a:defRPr sz="8700" u="sng" spc="0"/>
            </a:lvl1pPr>
          </a:lstStyle>
          <a:p>
            <a:r>
              <a:t>Tools and Technologies</a:t>
            </a:r>
          </a:p>
        </p:txBody>
      </p:sp>
      <p:sp>
        <p:nvSpPr>
          <p:cNvPr id="185" name="Language Models &amp; Transformers: GPT-4,0 for generating reviews, Hugging Face models for aspect extraction.…"/>
          <p:cNvSpPr txBox="1">
            <a:spLocks noGrp="1"/>
          </p:cNvSpPr>
          <p:nvPr>
            <p:ph type="body" idx="1"/>
          </p:nvPr>
        </p:nvSpPr>
        <p:spPr>
          <a:prstGeom prst="rect">
            <a:avLst/>
          </a:prstGeom>
        </p:spPr>
        <p:txBody>
          <a:bodyPr/>
          <a:lstStyle/>
          <a:p>
            <a:endParaRPr/>
          </a:p>
          <a:p>
            <a:pPr marL="1409700" indent="-1270000" defTabSz="2436812">
              <a:buFont typeface="Times Roman"/>
              <a:defRPr b="1"/>
            </a:pPr>
            <a:r>
              <a:t>Language Models &amp; Transformers:</a:t>
            </a:r>
            <a:r>
              <a:rPr b="0"/>
              <a:t> GPT-4,0 for generating reviews, Hugging Face models for aspect extraction.</a:t>
            </a:r>
          </a:p>
          <a:p>
            <a:pPr marL="1409700" indent="-1270000" defTabSz="2436812">
              <a:buFont typeface="Times Roman"/>
              <a:defRPr b="1"/>
            </a:pPr>
            <a:r>
              <a:t>Sentiment Analysis Pipeline:</a:t>
            </a:r>
            <a:r>
              <a:rPr b="0"/>
              <a:t> DistilBERT used for classifying sentiments into positive, neutral, and negative categories.</a:t>
            </a:r>
          </a:p>
          <a:p>
            <a:pPr marL="1409700" indent="-1270000" defTabSz="2436812">
              <a:buFont typeface="Times Roman"/>
              <a:defRPr b="1"/>
            </a:pPr>
            <a:r>
              <a:t>Dashboard &amp; Visualization Tools:</a:t>
            </a:r>
            <a:r>
              <a:rPr b="0"/>
              <a:t> Streamlit for the interface, Altair and Plotly for interactive charts.</a:t>
            </a:r>
          </a:p>
        </p:txBody>
      </p:sp>
      <p:sp>
        <p:nvSpPr>
          <p:cNvPr id="186" name="Technologies Used for EV Review Analysis"/>
          <p:cNvSpPr txBox="1"/>
          <p:nvPr/>
        </p:nvSpPr>
        <p:spPr>
          <a:xfrm>
            <a:off x="1254889" y="2238050"/>
            <a:ext cx="14467028" cy="9572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1608137">
              <a:lnSpc>
                <a:spcPct val="80000"/>
              </a:lnSpc>
              <a:defRPr sz="5600" b="1"/>
            </a:lvl1pPr>
          </a:lstStyle>
          <a:p>
            <a:r>
              <a:t>Technologies Used for EV Review Analysis</a:t>
            </a:r>
          </a:p>
        </p:txBody>
      </p:sp>
    </p:spTree>
  </p:cSld>
  <p:clrMapOvr>
    <a:masterClrMapping/>
  </p:clrMapOvr>
  <p:transition spd="med"/>
</p:sld>
</file>

<file path=ppt/theme/theme1.xml><?xml version="1.0" encoding="utf-8"?>
<a:theme xmlns:a="http://schemas.openxmlformats.org/drawingml/2006/main" name="32_DynamicDark">
  <a:themeElements>
    <a:clrScheme name="32_DynamicDark">
      <a:dk1>
        <a:srgbClr val="BE00FF"/>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Helvetica Neue"/>
        <a:ea typeface="Helvetica Neue"/>
        <a:cs typeface="Helvetica Neue"/>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2_DynamicDark">
  <a:themeElements>
    <a:clrScheme name="32_DynamicDar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Helvetica Neue"/>
        <a:ea typeface="Helvetica Neue"/>
        <a:cs typeface="Helvetica Neue"/>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TotalTime>
  <Words>1141</Words>
  <Application>Microsoft Office PowerPoint</Application>
  <PresentationFormat>Custom</PresentationFormat>
  <Paragraphs>83</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Helvetica Neue</vt:lpstr>
      <vt:lpstr>Helvetica Neue Medium</vt:lpstr>
      <vt:lpstr>Times Roman</vt:lpstr>
      <vt:lpstr>32_DynamicDark</vt:lpstr>
      <vt:lpstr>Granular Opinion Mapping of Electric Vehicle Reviews </vt:lpstr>
      <vt:lpstr>Introduction: </vt:lpstr>
      <vt:lpstr>Project Objectives </vt:lpstr>
      <vt:lpstr>Research Questions and Background</vt:lpstr>
      <vt:lpstr>Dataset Information</vt:lpstr>
      <vt:lpstr>How the Data Was Created:</vt:lpstr>
      <vt:lpstr>Workflow Diagram</vt:lpstr>
      <vt:lpstr>Workflow</vt:lpstr>
      <vt:lpstr>Tools and Technologies</vt:lpstr>
      <vt:lpstr>Sentiment Distribution Across Aspects</vt:lpstr>
      <vt:lpstr>Feature Importance Analysis</vt:lpstr>
      <vt:lpstr>Sentiment Trends Across Reviews</vt:lpstr>
      <vt:lpstr>Challenges</vt:lpstr>
      <vt:lpstr>Future Improvements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Chinnachinanagari Bala Krishna Reddy</cp:lastModifiedBy>
  <cp:revision>2</cp:revision>
  <dcterms:modified xsi:type="dcterms:W3CDTF">2025-05-13T22:56:25Z</dcterms:modified>
</cp:coreProperties>
</file>